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3"/>
  </p:notesMasterIdLst>
  <p:handoutMasterIdLst>
    <p:handoutMasterId r:id="rId44"/>
  </p:handoutMasterIdLst>
  <p:sldIdLst>
    <p:sldId id="257" r:id="rId5"/>
    <p:sldId id="384" r:id="rId6"/>
    <p:sldId id="402" r:id="rId7"/>
    <p:sldId id="403" r:id="rId8"/>
    <p:sldId id="425" r:id="rId9"/>
    <p:sldId id="424" r:id="rId10"/>
    <p:sldId id="397" r:id="rId11"/>
    <p:sldId id="396" r:id="rId12"/>
    <p:sldId id="389" r:id="rId13"/>
    <p:sldId id="392" r:id="rId14"/>
    <p:sldId id="404" r:id="rId15"/>
    <p:sldId id="409" r:id="rId16"/>
    <p:sldId id="410" r:id="rId17"/>
    <p:sldId id="411" r:id="rId18"/>
    <p:sldId id="405" r:id="rId19"/>
    <p:sldId id="406" r:id="rId20"/>
    <p:sldId id="408" r:id="rId21"/>
    <p:sldId id="407" r:id="rId22"/>
    <p:sldId id="412" r:id="rId23"/>
    <p:sldId id="413" r:id="rId24"/>
    <p:sldId id="414" r:id="rId25"/>
    <p:sldId id="415" r:id="rId26"/>
    <p:sldId id="416" r:id="rId27"/>
    <p:sldId id="417" r:id="rId28"/>
    <p:sldId id="426" r:id="rId29"/>
    <p:sldId id="427" r:id="rId30"/>
    <p:sldId id="400" r:id="rId31"/>
    <p:sldId id="398" r:id="rId32"/>
    <p:sldId id="393" r:id="rId33"/>
    <p:sldId id="278" r:id="rId34"/>
    <p:sldId id="395" r:id="rId35"/>
    <p:sldId id="268" r:id="rId36"/>
    <p:sldId id="272" r:id="rId37"/>
    <p:sldId id="421" r:id="rId38"/>
    <p:sldId id="420" r:id="rId39"/>
    <p:sldId id="422" r:id="rId40"/>
    <p:sldId id="423" r:id="rId41"/>
    <p:sldId id="27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EFB"/>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3725" autoAdjust="0"/>
  </p:normalViewPr>
  <p:slideViewPr>
    <p:cSldViewPr snapToGrid="0">
      <p:cViewPr varScale="1">
        <p:scale>
          <a:sx n="65" d="100"/>
          <a:sy n="65" d="100"/>
        </p:scale>
        <p:origin x="307" y="5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1398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9/11/2023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28</a:t>
            </a:fld>
            <a:endParaRPr lang="en-US"/>
          </a:p>
        </p:txBody>
      </p:sp>
    </p:spTree>
    <p:extLst>
      <p:ext uri="{BB962C8B-B14F-4D97-AF65-F5344CB8AC3E}">
        <p14:creationId xmlns:p14="http://schemas.microsoft.com/office/powerpoint/2010/main" val="1481790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31</a:t>
            </a:fld>
            <a:endParaRPr lang="en-US"/>
          </a:p>
        </p:txBody>
      </p:sp>
    </p:spTree>
    <p:extLst>
      <p:ext uri="{BB962C8B-B14F-4D97-AF65-F5344CB8AC3E}">
        <p14:creationId xmlns:p14="http://schemas.microsoft.com/office/powerpoint/2010/main" val="4010446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32</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33</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34</a:t>
            </a:fld>
            <a:endParaRPr lang="en-US"/>
          </a:p>
        </p:txBody>
      </p:sp>
    </p:spTree>
    <p:extLst>
      <p:ext uri="{BB962C8B-B14F-4D97-AF65-F5344CB8AC3E}">
        <p14:creationId xmlns:p14="http://schemas.microsoft.com/office/powerpoint/2010/main" val="222712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35</a:t>
            </a:fld>
            <a:endParaRPr lang="en-US"/>
          </a:p>
        </p:txBody>
      </p:sp>
    </p:spTree>
    <p:extLst>
      <p:ext uri="{BB962C8B-B14F-4D97-AF65-F5344CB8AC3E}">
        <p14:creationId xmlns:p14="http://schemas.microsoft.com/office/powerpoint/2010/main" val="3156683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38</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053808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3970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973560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582271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559540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62343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1181917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6"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1"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20" y="-7"/>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3" name="Rectangle 32">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3818413" y="1707497"/>
            <a:ext cx="5437187" cy="1429246"/>
          </a:xfrm>
        </p:spPr>
        <p:txBody>
          <a:bodyPr vert="horz" wrap="square" lIns="0" tIns="0" rIns="0" bIns="0" rtlCol="0" anchor="b" anchorCtr="0">
            <a:normAutofit/>
          </a:bodyPr>
          <a:lstStyle/>
          <a:p>
            <a:pPr algn="ctr">
              <a:lnSpc>
                <a:spcPct val="100000"/>
              </a:lnSpc>
            </a:pPr>
            <a:r>
              <a:rPr lang="en-US" sz="6400" kern="1200" dirty="0">
                <a:solidFill>
                  <a:schemeClr val="tx1"/>
                </a:solidFill>
                <a:latin typeface="+mj-lt"/>
                <a:ea typeface="+mj-ea"/>
                <a:cs typeface="+mj-cs"/>
              </a:rPr>
              <a:t>Network</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436563" y="421241"/>
            <a:ext cx="11204573" cy="1175530"/>
          </a:xfrm>
        </p:spPr>
        <p:txBody>
          <a:bodyPr anchor="t"/>
          <a:lstStyle/>
          <a:p>
            <a:pPr algn="ctr"/>
            <a:r>
              <a:rPr lang="en-US" dirty="0"/>
              <a:t>Characteristics of a WAN</a:t>
            </a: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9713092" y="2181224"/>
            <a:ext cx="2478907" cy="2478907"/>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10130301" y="1334342"/>
            <a:ext cx="1760538" cy="1760538"/>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992653" y="3535448"/>
            <a:ext cx="2035835" cy="2035835"/>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5" name="Content Placeholder 4">
            <a:extLst>
              <a:ext uri="{FF2B5EF4-FFF2-40B4-BE49-F238E27FC236}">
                <a16:creationId xmlns:a16="http://schemas.microsoft.com/office/drawing/2014/main" id="{4EBA9ABF-C712-4943-AC9C-09248F6EC28E}"/>
              </a:ext>
            </a:extLst>
          </p:cNvPr>
          <p:cNvSpPr>
            <a:spLocks noGrp="1"/>
          </p:cNvSpPr>
          <p:nvPr>
            <p:ph idx="1"/>
          </p:nvPr>
        </p:nvSpPr>
        <p:spPr>
          <a:xfrm>
            <a:off x="301161" y="1399109"/>
            <a:ext cx="5161774" cy="4401615"/>
          </a:xfrm>
        </p:spPr>
        <p:txBody>
          <a:bodyPr/>
          <a:lstStyle/>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Lower quality cabling</a:t>
            </a:r>
          </a:p>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Slower transfer rates</a:t>
            </a:r>
          </a:p>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Error prone</a:t>
            </a:r>
          </a:p>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Line rented from a telecommunications company</a:t>
            </a:r>
          </a:p>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Access to </a:t>
            </a:r>
            <a:r>
              <a:rPr lang="en-US" i="0" u="none" strike="noStrike" baseline="0" dirty="0" err="1">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specialised</a:t>
            </a: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 databases</a:t>
            </a:r>
          </a:p>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File transfer/sharing</a:t>
            </a:r>
          </a:p>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rPr>
              <a:t>Internal/external communication via e-mail</a:t>
            </a:r>
            <a:endParaRPr lang="en-US" sz="24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endParaRPr>
          </a:p>
        </p:txBody>
      </p:sp>
      <p:pic>
        <p:nvPicPr>
          <p:cNvPr id="4" name="Picture 3">
            <a:extLst>
              <a:ext uri="{FF2B5EF4-FFF2-40B4-BE49-F238E27FC236}">
                <a16:creationId xmlns:a16="http://schemas.microsoft.com/office/drawing/2014/main" id="{4F5C9B0F-24C8-4CC0-9AB7-A2DD3D2FF7E6}"/>
              </a:ext>
            </a:extLst>
          </p:cNvPr>
          <p:cNvPicPr>
            <a:picLocks noChangeAspect="1"/>
          </p:cNvPicPr>
          <p:nvPr/>
        </p:nvPicPr>
        <p:blipFill>
          <a:blip r:embed="rId5"/>
          <a:stretch>
            <a:fillRect/>
          </a:stretch>
        </p:blipFill>
        <p:spPr>
          <a:xfrm>
            <a:off x="5764095" y="1334342"/>
            <a:ext cx="3569557" cy="3190968"/>
          </a:xfrm>
          <a:prstGeom prst="rect">
            <a:avLst/>
          </a:prstGeom>
        </p:spPr>
      </p:pic>
    </p:spTree>
    <p:extLst>
      <p:ext uri="{BB962C8B-B14F-4D97-AF65-F5344CB8AC3E}">
        <p14:creationId xmlns:p14="http://schemas.microsoft.com/office/powerpoint/2010/main" val="3497220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673429" y="284906"/>
            <a:ext cx="10932529" cy="877144"/>
          </a:xfrm>
        </p:spPr>
        <p:txBody>
          <a:bodyPr vert="horz" wrap="square" lIns="0" tIns="0" rIns="0" bIns="0" rtlCol="0" anchor="t" anchorCtr="0">
            <a:normAutofit/>
          </a:bodyPr>
          <a:lstStyle/>
          <a:p>
            <a:pPr algn="ctr">
              <a:lnSpc>
                <a:spcPct val="100000"/>
              </a:lnSpc>
            </a:pPr>
            <a:r>
              <a:rPr lang="en-US" kern="1200" dirty="0">
                <a:solidFill>
                  <a:schemeClr val="tx1"/>
                </a:solidFill>
                <a:latin typeface="+mj-lt"/>
                <a:ea typeface="+mj-ea"/>
                <a:cs typeface="+mj-cs"/>
              </a:rPr>
              <a:t>Network Model</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r="2" b="19251"/>
          <a:stretch/>
        </p:blipFill>
        <p:spPr>
          <a:xfrm>
            <a:off x="9075715" y="1446956"/>
            <a:ext cx="2699543" cy="2699543"/>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1" name="Group 5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54668" y="1305189"/>
            <a:ext cx="8370232" cy="4894110"/>
          </a:xfrm>
          <a:noFill/>
        </p:spPr>
        <p:txBody>
          <a:bodyPr vert="horz" wrap="square" lIns="0" tIns="0" rIns="0" bIns="0" rtlCol="0" anchor="t">
            <a:noAutofit/>
          </a:bodyPr>
          <a:lstStyle/>
          <a:p>
            <a:pPr marL="0" indent="0">
              <a:lnSpc>
                <a:spcPct val="150000"/>
              </a:lnSpc>
              <a:buNone/>
            </a:pPr>
            <a:r>
              <a:rPr lang="en-US" dirty="0">
                <a:solidFill>
                  <a:schemeClr val="tx1"/>
                </a:solidFill>
                <a:latin typeface="Bookman Old Style" panose="02050604050505020204" pitchFamily="18" charset="0"/>
                <a:ea typeface="+mj-ea"/>
                <a:cs typeface="+mj-cs"/>
              </a:rPr>
              <a:t>Two main types of network model</a:t>
            </a:r>
          </a:p>
          <a:p>
            <a:pPr>
              <a:lnSpc>
                <a:spcPct val="200000"/>
              </a:lnSpc>
              <a:buFont typeface="Wingdings" panose="05000000000000000000" pitchFamily="2" charset="2"/>
              <a:buChar char="ü"/>
            </a:pPr>
            <a:r>
              <a:rPr lang="en-US" dirty="0">
                <a:solidFill>
                  <a:schemeClr val="tx1"/>
                </a:solidFill>
                <a:latin typeface="Bookman Old Style" panose="02050604050505020204" pitchFamily="18" charset="0"/>
                <a:ea typeface="+mj-ea"/>
                <a:cs typeface="+mj-cs"/>
              </a:rPr>
              <a:t>Client–server networking involves a central, powerful computer called a server, and a number of client computers that need to connect to the server to carry out specific tasks.</a:t>
            </a:r>
          </a:p>
          <a:p>
            <a:pPr>
              <a:lnSpc>
                <a:spcPct val="200000"/>
              </a:lnSpc>
              <a:buFont typeface="Wingdings" panose="05000000000000000000" pitchFamily="2" charset="2"/>
              <a:buChar char="ü"/>
            </a:pPr>
            <a:r>
              <a:rPr lang="en-US" dirty="0">
                <a:solidFill>
                  <a:schemeClr val="tx1"/>
                </a:solidFill>
                <a:latin typeface="Bookman Old Style" panose="02050604050505020204" pitchFamily="18" charset="0"/>
                <a:ea typeface="+mj-ea"/>
                <a:cs typeface="+mj-cs"/>
              </a:rPr>
              <a:t>In peer-to-peer networking, there is no central server. Instead, all the computers in the network have equivalent capabilities.</a:t>
            </a:r>
          </a:p>
        </p:txBody>
      </p:sp>
    </p:spTree>
    <p:extLst>
      <p:ext uri="{BB962C8B-B14F-4D97-AF65-F5344CB8AC3E}">
        <p14:creationId xmlns:p14="http://schemas.microsoft.com/office/powerpoint/2010/main" val="215568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B76D-052A-4C87-9065-E065F3F63D84}"/>
              </a:ext>
            </a:extLst>
          </p:cNvPr>
          <p:cNvSpPr>
            <a:spLocks noGrp="1"/>
          </p:cNvSpPr>
          <p:nvPr>
            <p:ph type="ctrTitle"/>
          </p:nvPr>
        </p:nvSpPr>
        <p:spPr>
          <a:xfrm>
            <a:off x="3179763" y="634317"/>
            <a:ext cx="8281987" cy="1333658"/>
          </a:xfrm>
        </p:spPr>
        <p:txBody>
          <a:bodyPr/>
          <a:lstStyle/>
          <a:p>
            <a:r>
              <a:rPr lang="en-US" dirty="0"/>
              <a:t>Client Server Model</a:t>
            </a:r>
          </a:p>
        </p:txBody>
      </p:sp>
      <p:sp>
        <p:nvSpPr>
          <p:cNvPr id="3" name="Subtitle 2">
            <a:extLst>
              <a:ext uri="{FF2B5EF4-FFF2-40B4-BE49-F238E27FC236}">
                <a16:creationId xmlns:a16="http://schemas.microsoft.com/office/drawing/2014/main" id="{CE5FED9C-9F10-4CAF-8166-D9D727C2DCB1}"/>
              </a:ext>
            </a:extLst>
          </p:cNvPr>
          <p:cNvSpPr>
            <a:spLocks noGrp="1"/>
          </p:cNvSpPr>
          <p:nvPr>
            <p:ph type="subTitle" idx="1"/>
          </p:nvPr>
        </p:nvSpPr>
        <p:spPr>
          <a:xfrm>
            <a:off x="3359150" y="2016127"/>
            <a:ext cx="8281988" cy="2270123"/>
          </a:xfrm>
        </p:spPr>
        <p:txBody>
          <a:bodyPr/>
          <a:lstStyle/>
          <a:p>
            <a:pPr>
              <a:lnSpc>
                <a:spcPct val="150000"/>
              </a:lnSpc>
            </a:pPr>
            <a:r>
              <a:rPr lang="en-US" dirty="0">
                <a:solidFill>
                  <a:srgbClr val="FFFFFF"/>
                </a:solidFill>
                <a:latin typeface="Bookman Old Style" panose="02050604050505020204" pitchFamily="18" charset="0"/>
              </a:rPr>
              <a:t>A client and server networking model is a model in which computers such as servers provide the network services to the other computers such as clients to perform a user based tasks. </a:t>
            </a:r>
          </a:p>
        </p:txBody>
      </p:sp>
      <p:sp>
        <p:nvSpPr>
          <p:cNvPr id="4" name="Date Placeholder 3">
            <a:extLst>
              <a:ext uri="{FF2B5EF4-FFF2-40B4-BE49-F238E27FC236}">
                <a16:creationId xmlns:a16="http://schemas.microsoft.com/office/drawing/2014/main" id="{837A90D7-4A4F-4AF7-ABA1-6F33BFE8638A}"/>
              </a:ext>
            </a:extLst>
          </p:cNvPr>
          <p:cNvSpPr>
            <a:spLocks noGrp="1"/>
          </p:cNvSpPr>
          <p:nvPr>
            <p:ph type="dt" sz="half" idx="10"/>
          </p:nvPr>
        </p:nvSpPr>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DAE4F748-3DCA-4511-BE53-4686985CA2C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8009FFD-9675-4F30-8059-288DB7251195}"/>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7" name="Picture Placeholder 19" descr="Data Points Digital background">
            <a:extLst>
              <a:ext uri="{FF2B5EF4-FFF2-40B4-BE49-F238E27FC236}">
                <a16:creationId xmlns:a16="http://schemas.microsoft.com/office/drawing/2014/main" id="{568303F8-9AED-4F72-97CD-57552A34880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2" b="19251"/>
          <a:stretch/>
        </p:blipFill>
        <p:spPr>
          <a:xfrm>
            <a:off x="297654" y="1723498"/>
            <a:ext cx="2699543" cy="2699543"/>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834806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B76D-052A-4C87-9065-E065F3F63D84}"/>
              </a:ext>
            </a:extLst>
          </p:cNvPr>
          <p:cNvSpPr>
            <a:spLocks noGrp="1"/>
          </p:cNvSpPr>
          <p:nvPr>
            <p:ph type="ctrTitle"/>
          </p:nvPr>
        </p:nvSpPr>
        <p:spPr>
          <a:xfrm>
            <a:off x="3179763" y="634317"/>
            <a:ext cx="8281987" cy="1333658"/>
          </a:xfrm>
        </p:spPr>
        <p:txBody>
          <a:bodyPr/>
          <a:lstStyle/>
          <a:p>
            <a:r>
              <a:rPr lang="en-US" dirty="0"/>
              <a:t>What is a Server?</a:t>
            </a:r>
          </a:p>
        </p:txBody>
      </p:sp>
      <p:sp>
        <p:nvSpPr>
          <p:cNvPr id="3" name="Subtitle 2">
            <a:extLst>
              <a:ext uri="{FF2B5EF4-FFF2-40B4-BE49-F238E27FC236}">
                <a16:creationId xmlns:a16="http://schemas.microsoft.com/office/drawing/2014/main" id="{CE5FED9C-9F10-4CAF-8166-D9D727C2DCB1}"/>
              </a:ext>
            </a:extLst>
          </p:cNvPr>
          <p:cNvSpPr>
            <a:spLocks noGrp="1"/>
          </p:cNvSpPr>
          <p:nvPr>
            <p:ph type="subTitle" idx="1"/>
          </p:nvPr>
        </p:nvSpPr>
        <p:spPr>
          <a:xfrm>
            <a:off x="3359150" y="2016127"/>
            <a:ext cx="8281988" cy="3565523"/>
          </a:xfrm>
        </p:spPr>
        <p:txBody>
          <a:bodyPr/>
          <a:lstStyle/>
          <a:p>
            <a:pPr>
              <a:lnSpc>
                <a:spcPct val="150000"/>
              </a:lnSpc>
            </a:pPr>
            <a:r>
              <a:rPr lang="en-US" sz="2000" dirty="0">
                <a:solidFill>
                  <a:srgbClr val="FFFFFF"/>
                </a:solidFill>
                <a:latin typeface="Bookman Old Style" panose="02050604050505020204" pitchFamily="18" charset="0"/>
              </a:rPr>
              <a:t>A </a:t>
            </a:r>
            <a:r>
              <a:rPr lang="en-US" sz="2000" b="1" dirty="0">
                <a:solidFill>
                  <a:srgbClr val="FFFFFF"/>
                </a:solidFill>
                <a:latin typeface="Bookman Old Style" panose="02050604050505020204" pitchFamily="18" charset="0"/>
              </a:rPr>
              <a:t>Server</a:t>
            </a:r>
            <a:r>
              <a:rPr lang="en-US" sz="2000" dirty="0">
                <a:solidFill>
                  <a:srgbClr val="FFFFFF"/>
                </a:solidFill>
                <a:latin typeface="Bookman Old Style" panose="02050604050505020204" pitchFamily="18" charset="0"/>
              </a:rPr>
              <a:t> is a remote computer which provides information (data) or access to particular services. It runs a program that provides services to the clients. When the client requests for a service, then the server opens the door for the incoming requests, but it never initiates the service. </a:t>
            </a:r>
          </a:p>
          <a:p>
            <a:pPr>
              <a:lnSpc>
                <a:spcPct val="150000"/>
              </a:lnSpc>
            </a:pPr>
            <a:r>
              <a:rPr lang="en-US" sz="2000" dirty="0">
                <a:solidFill>
                  <a:srgbClr val="FFFFFF"/>
                </a:solidFill>
                <a:latin typeface="Bookman Old Style" panose="02050604050505020204" pitchFamily="18" charset="0"/>
              </a:rPr>
              <a:t>Servers are usually always on and connected to the internet, so that users can access their resources and services at any time</a:t>
            </a:r>
          </a:p>
        </p:txBody>
      </p:sp>
      <p:sp>
        <p:nvSpPr>
          <p:cNvPr id="6" name="Slide Number Placeholder 5">
            <a:extLst>
              <a:ext uri="{FF2B5EF4-FFF2-40B4-BE49-F238E27FC236}">
                <a16:creationId xmlns:a16="http://schemas.microsoft.com/office/drawing/2014/main" id="{28009FFD-9675-4F30-8059-288DB7251195}"/>
              </a:ext>
            </a:extLst>
          </p:cNvPr>
          <p:cNvSpPr>
            <a:spLocks noGrp="1"/>
          </p:cNvSpPr>
          <p:nvPr>
            <p:ph type="sldNum" sz="quarter" idx="12"/>
          </p:nvPr>
        </p:nvSpPr>
        <p:spPr/>
        <p:txBody>
          <a:bodyPr/>
          <a:lstStyle/>
          <a:p>
            <a:fld id="{DBA1B0FB-D917-4C8C-928F-313BD683BF39}" type="slidenum">
              <a:rPr lang="en-US" smtClean="0"/>
              <a:t>13</a:t>
            </a:fld>
            <a:endParaRPr lang="en-US"/>
          </a:p>
        </p:txBody>
      </p:sp>
      <p:pic>
        <p:nvPicPr>
          <p:cNvPr id="7" name="Picture Placeholder 19" descr="Data Points Digital background">
            <a:extLst>
              <a:ext uri="{FF2B5EF4-FFF2-40B4-BE49-F238E27FC236}">
                <a16:creationId xmlns:a16="http://schemas.microsoft.com/office/drawing/2014/main" id="{568303F8-9AED-4F72-97CD-57552A34880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2" b="19251"/>
          <a:stretch/>
        </p:blipFill>
        <p:spPr>
          <a:xfrm>
            <a:off x="297654" y="1723498"/>
            <a:ext cx="2699543" cy="2699543"/>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2947461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B76D-052A-4C87-9065-E065F3F63D84}"/>
              </a:ext>
            </a:extLst>
          </p:cNvPr>
          <p:cNvSpPr>
            <a:spLocks noGrp="1"/>
          </p:cNvSpPr>
          <p:nvPr>
            <p:ph type="ctrTitle"/>
          </p:nvPr>
        </p:nvSpPr>
        <p:spPr>
          <a:xfrm>
            <a:off x="3179763" y="282419"/>
            <a:ext cx="8281987" cy="927783"/>
          </a:xfrm>
        </p:spPr>
        <p:txBody>
          <a:bodyPr/>
          <a:lstStyle/>
          <a:p>
            <a:r>
              <a:rPr lang="en-US" dirty="0"/>
              <a:t>Types of Servers?</a:t>
            </a:r>
          </a:p>
        </p:txBody>
      </p:sp>
      <p:sp>
        <p:nvSpPr>
          <p:cNvPr id="3" name="Subtitle 2">
            <a:extLst>
              <a:ext uri="{FF2B5EF4-FFF2-40B4-BE49-F238E27FC236}">
                <a16:creationId xmlns:a16="http://schemas.microsoft.com/office/drawing/2014/main" id="{CE5FED9C-9F10-4CAF-8166-D9D727C2DCB1}"/>
              </a:ext>
            </a:extLst>
          </p:cNvPr>
          <p:cNvSpPr>
            <a:spLocks noGrp="1"/>
          </p:cNvSpPr>
          <p:nvPr>
            <p:ph type="subTitle" idx="1"/>
          </p:nvPr>
        </p:nvSpPr>
        <p:spPr>
          <a:xfrm>
            <a:off x="3179763" y="1323997"/>
            <a:ext cx="8840788" cy="5251584"/>
          </a:xfrm>
        </p:spPr>
        <p:txBody>
          <a:bodyPr/>
          <a:lstStyle/>
          <a:p>
            <a:pPr marL="342900" lvl="0" indent="-342900">
              <a:buFont typeface="Arial" panose="020B0604020202020204" pitchFamily="34" charset="0"/>
              <a:buChar char="•"/>
            </a:pPr>
            <a:r>
              <a:rPr lang="en-US" sz="2000" dirty="0">
                <a:solidFill>
                  <a:srgbClr val="FFFFFF"/>
                </a:solidFill>
                <a:latin typeface="Bookman Old Style" panose="02050604050505020204" pitchFamily="18" charset="0"/>
              </a:rPr>
              <a:t>File servers: allows user to save and load data files. </a:t>
            </a:r>
          </a:p>
          <a:p>
            <a:pPr marL="342900" lvl="0" indent="-342900">
              <a:buFont typeface="Arial" panose="020B0604020202020204" pitchFamily="34" charset="0"/>
              <a:buChar char="•"/>
            </a:pPr>
            <a:r>
              <a:rPr lang="en-US" sz="2000" dirty="0">
                <a:solidFill>
                  <a:srgbClr val="FFFFFF"/>
                </a:solidFill>
                <a:latin typeface="Bookman Old Style" panose="02050604050505020204" pitchFamily="18" charset="0"/>
              </a:rPr>
              <a:t>Application server: deals with the distribution of applications software to each client/node/computer.</a:t>
            </a:r>
          </a:p>
          <a:p>
            <a:pPr marL="342900" lvl="0" indent="-342900">
              <a:buFont typeface="Arial" panose="020B0604020202020204" pitchFamily="34" charset="0"/>
              <a:buChar char="•"/>
            </a:pPr>
            <a:r>
              <a:rPr lang="en-US" sz="2000" dirty="0">
                <a:solidFill>
                  <a:srgbClr val="FFFFFF"/>
                </a:solidFill>
                <a:latin typeface="Bookman Old Style" panose="02050604050505020204" pitchFamily="18" charset="0"/>
              </a:rPr>
              <a:t>Print server: ensures that printing from devices on the network is done in queue.</a:t>
            </a:r>
          </a:p>
          <a:p>
            <a:pPr marL="342900" lvl="0" indent="-342900">
              <a:buFont typeface="Arial" panose="020B0604020202020204" pitchFamily="34" charset="0"/>
              <a:buChar char="•"/>
            </a:pPr>
            <a:r>
              <a:rPr lang="en-US" sz="2000" dirty="0">
                <a:solidFill>
                  <a:srgbClr val="FFFFFF"/>
                </a:solidFill>
                <a:latin typeface="Bookman Old Style" panose="02050604050505020204" pitchFamily="18" charset="0"/>
              </a:rPr>
              <a:t>Proxy server: acts as a buffer between WAN (usually internet) and LAN.</a:t>
            </a:r>
          </a:p>
          <a:p>
            <a:pPr marL="342900" lvl="0" indent="-342900">
              <a:buFont typeface="Arial" panose="020B0604020202020204" pitchFamily="34" charset="0"/>
              <a:buChar char="•"/>
            </a:pPr>
            <a:r>
              <a:rPr lang="en-US" sz="2000" dirty="0">
                <a:solidFill>
                  <a:srgbClr val="FFFFFF"/>
                </a:solidFill>
                <a:latin typeface="Bookman Old Style" panose="02050604050505020204" pitchFamily="18" charset="0"/>
              </a:rPr>
              <a:t>Web Server: A web server provides access to a web application. </a:t>
            </a:r>
          </a:p>
          <a:p>
            <a:pPr marL="342900" lvl="0" indent="-342900">
              <a:buFont typeface="Arial" panose="020B0604020202020204" pitchFamily="34" charset="0"/>
              <a:buChar char="•"/>
            </a:pPr>
            <a:r>
              <a:rPr lang="en-US" sz="2000" dirty="0">
                <a:solidFill>
                  <a:srgbClr val="FFFFFF"/>
                </a:solidFill>
                <a:latin typeface="Bookman Old Style" panose="02050604050505020204" pitchFamily="18" charset="0"/>
              </a:rPr>
              <a:t>Email server</a:t>
            </a:r>
          </a:p>
          <a:p>
            <a:pPr marL="342900" lvl="0" indent="-342900">
              <a:buFont typeface="Arial" panose="020B0604020202020204" pitchFamily="34" charset="0"/>
              <a:buChar char="•"/>
            </a:pPr>
            <a:r>
              <a:rPr lang="en-US" sz="2000" dirty="0">
                <a:solidFill>
                  <a:srgbClr val="FFFFFF"/>
                </a:solidFill>
                <a:latin typeface="Bookman Old Style" panose="02050604050505020204" pitchFamily="18" charset="0"/>
              </a:rPr>
              <a:t>Databased servers</a:t>
            </a:r>
          </a:p>
          <a:p>
            <a:pPr marL="342900" lvl="0" indent="-342900">
              <a:buFont typeface="Arial" panose="020B0604020202020204" pitchFamily="34" charset="0"/>
              <a:buChar char="•"/>
            </a:pPr>
            <a:r>
              <a:rPr lang="en-US" sz="2000" dirty="0">
                <a:solidFill>
                  <a:srgbClr val="FFFFFF"/>
                </a:solidFill>
                <a:latin typeface="Bookman Old Style" panose="02050604050505020204" pitchFamily="18" charset="0"/>
              </a:rPr>
              <a:t>Domain controller server  </a:t>
            </a:r>
          </a:p>
        </p:txBody>
      </p:sp>
      <p:sp>
        <p:nvSpPr>
          <p:cNvPr id="6" name="Slide Number Placeholder 5">
            <a:extLst>
              <a:ext uri="{FF2B5EF4-FFF2-40B4-BE49-F238E27FC236}">
                <a16:creationId xmlns:a16="http://schemas.microsoft.com/office/drawing/2014/main" id="{28009FFD-9675-4F30-8059-288DB7251195}"/>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7" name="Picture Placeholder 19" descr="Data Points Digital background">
            <a:extLst>
              <a:ext uri="{FF2B5EF4-FFF2-40B4-BE49-F238E27FC236}">
                <a16:creationId xmlns:a16="http://schemas.microsoft.com/office/drawing/2014/main" id="{568303F8-9AED-4F72-97CD-57552A34880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2" b="19251"/>
          <a:stretch/>
        </p:blipFill>
        <p:spPr>
          <a:xfrm>
            <a:off x="297654" y="1723498"/>
            <a:ext cx="2699543" cy="2699543"/>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353016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673429" y="284906"/>
            <a:ext cx="10932529" cy="877144"/>
          </a:xfrm>
        </p:spPr>
        <p:txBody>
          <a:bodyPr vert="horz" wrap="square" lIns="0" tIns="0" rIns="0" bIns="0" rtlCol="0" anchor="t" anchorCtr="0">
            <a:noAutofit/>
          </a:bodyPr>
          <a:lstStyle/>
          <a:p>
            <a:pPr algn="ctr">
              <a:lnSpc>
                <a:spcPct val="100000"/>
              </a:lnSpc>
            </a:pPr>
            <a:r>
              <a:rPr lang="en-US" sz="3600" b="1" dirty="0">
                <a:latin typeface="Bookman Old Style" panose="02050604050505020204" pitchFamily="18" charset="0"/>
              </a:rPr>
              <a:t>Peer-to-peer Network Operating Systems</a:t>
            </a:r>
            <a:r>
              <a:rPr lang="en-US" sz="3600" dirty="0">
                <a:latin typeface="Bookman Old Style" panose="02050604050505020204" pitchFamily="18" charset="0"/>
              </a:rPr>
              <a:t> </a:t>
            </a:r>
            <a:endParaRPr lang="en-US" sz="3600" kern="1200" dirty="0">
              <a:solidFill>
                <a:schemeClr val="tx1"/>
              </a:solidFill>
              <a:latin typeface="Bookman Old Style" panose="02050604050505020204" pitchFamily="18" charset="0"/>
            </a:endParaRP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r="2" b="19251"/>
          <a:stretch/>
        </p:blipFill>
        <p:spPr>
          <a:xfrm>
            <a:off x="9075715" y="1446956"/>
            <a:ext cx="2699543" cy="2699543"/>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1" name="Group 5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54667" y="1305188"/>
            <a:ext cx="9594195" cy="5355911"/>
          </a:xfrm>
          <a:noFill/>
        </p:spPr>
        <p:txBody>
          <a:bodyPr vert="horz" wrap="square" lIns="0" tIns="0" rIns="0" bIns="0" rtlCol="0" anchor="t">
            <a:noAutofit/>
          </a:bodyPr>
          <a:lstStyle/>
          <a:p>
            <a:pPr lvl="0">
              <a:lnSpc>
                <a:spcPct val="200000"/>
              </a:lnSpc>
            </a:pPr>
            <a:r>
              <a:rPr lang="en-US" dirty="0">
                <a:solidFill>
                  <a:srgbClr val="FFFFFF"/>
                </a:solidFill>
                <a:latin typeface="Bookman Old Style" panose="02050604050505020204" pitchFamily="18" charset="0"/>
              </a:rPr>
              <a:t>allow users to share network resources saved in a common, accessible network location. </a:t>
            </a:r>
          </a:p>
          <a:p>
            <a:pPr lvl="0">
              <a:lnSpc>
                <a:spcPct val="200000"/>
              </a:lnSpc>
            </a:pPr>
            <a:r>
              <a:rPr lang="en-US" dirty="0">
                <a:solidFill>
                  <a:srgbClr val="FFFFFF"/>
                </a:solidFill>
                <a:latin typeface="Bookman Old Style" panose="02050604050505020204" pitchFamily="18" charset="0"/>
              </a:rPr>
              <a:t>It does not have a central server, each of the nodes (workstation) on the network can share files with the other notes and each node will have its own data.</a:t>
            </a:r>
          </a:p>
          <a:p>
            <a:pPr lvl="0">
              <a:lnSpc>
                <a:spcPct val="200000"/>
              </a:lnSpc>
            </a:pPr>
            <a:r>
              <a:rPr lang="en-US" dirty="0">
                <a:solidFill>
                  <a:srgbClr val="FFFFFF"/>
                </a:solidFill>
                <a:latin typeface="Bookman Old Style" panose="02050604050505020204" pitchFamily="18" charset="0"/>
              </a:rPr>
              <a:t>All devices are treated equally in terms of functionality. </a:t>
            </a:r>
            <a:br>
              <a:rPr lang="en-US" dirty="0">
                <a:solidFill>
                  <a:srgbClr val="FFFFFF"/>
                </a:solidFill>
                <a:latin typeface="Bookman Old Style" panose="02050604050505020204" pitchFamily="18" charset="0"/>
              </a:rPr>
            </a:br>
            <a:r>
              <a:rPr lang="en-US" dirty="0">
                <a:solidFill>
                  <a:srgbClr val="FFFFFF"/>
                </a:solidFill>
                <a:latin typeface="Bookman Old Style" panose="02050604050505020204" pitchFamily="18" charset="0"/>
              </a:rPr>
              <a:t>Peer-to-peer usually works best for small to medium LANs and is cheaper to set up.</a:t>
            </a:r>
          </a:p>
        </p:txBody>
      </p:sp>
    </p:spTree>
    <p:extLst>
      <p:ext uri="{BB962C8B-B14F-4D97-AF65-F5344CB8AC3E}">
        <p14:creationId xmlns:p14="http://schemas.microsoft.com/office/powerpoint/2010/main" val="4056516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673429" y="284906"/>
            <a:ext cx="10932529" cy="877144"/>
          </a:xfrm>
        </p:spPr>
        <p:txBody>
          <a:bodyPr vert="horz" wrap="square" lIns="0" tIns="0" rIns="0" bIns="0" rtlCol="0" anchor="t" anchorCtr="0">
            <a:noAutofit/>
          </a:bodyPr>
          <a:lstStyle/>
          <a:p>
            <a:r>
              <a:rPr lang="en-US" dirty="0"/>
              <a:t>Features of P2P Architecture</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r="2" b="19251"/>
          <a:stretch/>
        </p:blipFill>
        <p:spPr>
          <a:xfrm>
            <a:off x="9075715" y="1446956"/>
            <a:ext cx="2699543" cy="2699543"/>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1" name="Group 5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54667" y="1305188"/>
            <a:ext cx="9503333" cy="5355912"/>
          </a:xfrm>
          <a:noFill/>
        </p:spPr>
        <p:txBody>
          <a:bodyPr vert="horz" wrap="square" lIns="0" tIns="0" rIns="0" bIns="0" rtlCol="0" anchor="t">
            <a:noAutofit/>
          </a:bodyPr>
          <a:lstStyle/>
          <a:p>
            <a:pPr lvl="0">
              <a:lnSpc>
                <a:spcPct val="150000"/>
              </a:lnSpc>
            </a:pPr>
            <a:r>
              <a:rPr lang="en-US" dirty="0">
                <a:solidFill>
                  <a:srgbClr val="FFFFFF"/>
                </a:solidFill>
                <a:latin typeface="Bookman Old Style" panose="02050604050505020204" pitchFamily="18" charset="0"/>
              </a:rPr>
              <a:t>Self scalability: Each peer also adds a service capacity by distributing the files to the peer.</a:t>
            </a:r>
          </a:p>
          <a:p>
            <a:pPr lvl="0">
              <a:lnSpc>
                <a:spcPct val="150000"/>
              </a:lnSpc>
            </a:pPr>
            <a:r>
              <a:rPr lang="en-US" dirty="0">
                <a:solidFill>
                  <a:srgbClr val="FFFFFF"/>
                </a:solidFill>
                <a:latin typeface="Bookman Old Style" panose="02050604050505020204" pitchFamily="18" charset="0"/>
              </a:rPr>
              <a:t>Cost-effective: It does not require significant server infrastructure and server bandwidth.</a:t>
            </a:r>
          </a:p>
          <a:p>
            <a:pPr lvl="0">
              <a:lnSpc>
                <a:spcPct val="150000"/>
              </a:lnSpc>
            </a:pPr>
            <a:r>
              <a:rPr lang="en-US" dirty="0">
                <a:solidFill>
                  <a:srgbClr val="FFFFFF"/>
                </a:solidFill>
                <a:latin typeface="Bookman Old Style" panose="02050604050505020204" pitchFamily="18" charset="0"/>
              </a:rPr>
              <a:t>Resources such as files, printers, storage, bandwidth and processing power can be shared between various computers in the network.</a:t>
            </a:r>
          </a:p>
          <a:p>
            <a:pPr>
              <a:lnSpc>
                <a:spcPct val="150000"/>
              </a:lnSpc>
            </a:pPr>
            <a:r>
              <a:rPr lang="en-US" dirty="0">
                <a:solidFill>
                  <a:srgbClr val="FFFFFF"/>
                </a:solidFill>
                <a:latin typeface="Bookman Old Style" panose="02050604050505020204" pitchFamily="18" charset="0"/>
              </a:rPr>
              <a:t>Easy to configure. Once it’s set up, access is controlled by setting sharing permissions on each computer. Stricter access can be controlled by assigning passwords to specific resources</a:t>
            </a:r>
          </a:p>
        </p:txBody>
      </p:sp>
    </p:spTree>
    <p:extLst>
      <p:ext uri="{BB962C8B-B14F-4D97-AF65-F5344CB8AC3E}">
        <p14:creationId xmlns:p14="http://schemas.microsoft.com/office/powerpoint/2010/main" val="3970012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3C21-8F2E-4992-AE0A-A947903F2409}"/>
              </a:ext>
            </a:extLst>
          </p:cNvPr>
          <p:cNvSpPr>
            <a:spLocks noGrp="1"/>
          </p:cNvSpPr>
          <p:nvPr>
            <p:ph type="title"/>
          </p:nvPr>
        </p:nvSpPr>
        <p:spPr>
          <a:xfrm>
            <a:off x="258615" y="599602"/>
            <a:ext cx="11097551" cy="1332000"/>
          </a:xfrm>
        </p:spPr>
        <p:txBody>
          <a:bodyPr/>
          <a:lstStyle/>
          <a:p>
            <a:r>
              <a:rPr lang="en-US" dirty="0"/>
              <a:t>Advantages                 Disadvantages</a:t>
            </a:r>
            <a:br>
              <a:rPr lang="en-US" dirty="0"/>
            </a:br>
            <a:br>
              <a:rPr lang="en-US" dirty="0"/>
            </a:br>
            <a:endParaRPr lang="en-US" dirty="0"/>
          </a:p>
        </p:txBody>
      </p:sp>
      <p:sp>
        <p:nvSpPr>
          <p:cNvPr id="4" name="Content Placeholder 3">
            <a:extLst>
              <a:ext uri="{FF2B5EF4-FFF2-40B4-BE49-F238E27FC236}">
                <a16:creationId xmlns:a16="http://schemas.microsoft.com/office/drawing/2014/main" id="{2A87982B-6B36-4CD9-B2E6-956665A0541E}"/>
              </a:ext>
            </a:extLst>
          </p:cNvPr>
          <p:cNvSpPr>
            <a:spLocks noGrp="1"/>
          </p:cNvSpPr>
          <p:nvPr>
            <p:ph sz="half" idx="2"/>
          </p:nvPr>
        </p:nvSpPr>
        <p:spPr>
          <a:xfrm>
            <a:off x="550862" y="1829214"/>
            <a:ext cx="4407999" cy="3515555"/>
          </a:xfrm>
        </p:spPr>
        <p:txBody>
          <a:bodyPr/>
          <a:lstStyle/>
          <a:p>
            <a:pPr lvl="0"/>
            <a:r>
              <a:rPr lang="en-US" dirty="0">
                <a:solidFill>
                  <a:srgbClr val="FFFFFF"/>
                </a:solidFill>
                <a:latin typeface="Bookman Old Style" panose="02050604050505020204" pitchFamily="18" charset="0"/>
              </a:rPr>
              <a:t>Easy file sharing</a:t>
            </a:r>
          </a:p>
          <a:p>
            <a:pPr lvl="0"/>
            <a:r>
              <a:rPr lang="en-US" dirty="0">
                <a:solidFill>
                  <a:srgbClr val="FFFFFF"/>
                </a:solidFill>
                <a:latin typeface="Bookman Old Style" panose="02050604050505020204" pitchFamily="18" charset="0"/>
              </a:rPr>
              <a:t>Reduced costs</a:t>
            </a:r>
          </a:p>
          <a:p>
            <a:pPr lvl="0"/>
            <a:r>
              <a:rPr lang="en-US" dirty="0">
                <a:solidFill>
                  <a:srgbClr val="FFFFFF"/>
                </a:solidFill>
                <a:latin typeface="Bookman Old Style" panose="02050604050505020204" pitchFamily="18" charset="0"/>
              </a:rPr>
              <a:t>Adaptability</a:t>
            </a:r>
          </a:p>
          <a:p>
            <a:pPr lvl="0"/>
            <a:r>
              <a:rPr lang="en-US" dirty="0">
                <a:solidFill>
                  <a:srgbClr val="FFFFFF"/>
                </a:solidFill>
                <a:latin typeface="Bookman Old Style" panose="02050604050505020204" pitchFamily="18" charset="0"/>
              </a:rPr>
              <a:t>Reliability</a:t>
            </a:r>
          </a:p>
          <a:p>
            <a:pPr lvl="0"/>
            <a:r>
              <a:rPr lang="en-US" dirty="0">
                <a:solidFill>
                  <a:srgbClr val="FFFFFF"/>
                </a:solidFill>
                <a:latin typeface="Bookman Old Style" panose="02050604050505020204" pitchFamily="18" charset="0"/>
              </a:rPr>
              <a:t>High performance</a:t>
            </a:r>
          </a:p>
          <a:p>
            <a:pPr lvl="0"/>
            <a:r>
              <a:rPr lang="en-US" dirty="0">
                <a:solidFill>
                  <a:srgbClr val="FFFFFF"/>
                </a:solidFill>
                <a:latin typeface="Bookman Old Style" panose="02050604050505020204" pitchFamily="18" charset="0"/>
              </a:rPr>
              <a:t>Efficiency</a:t>
            </a:r>
          </a:p>
        </p:txBody>
      </p:sp>
      <p:sp>
        <p:nvSpPr>
          <p:cNvPr id="6" name="Content Placeholder 5">
            <a:extLst>
              <a:ext uri="{FF2B5EF4-FFF2-40B4-BE49-F238E27FC236}">
                <a16:creationId xmlns:a16="http://schemas.microsoft.com/office/drawing/2014/main" id="{BCB131CE-5912-40CC-8211-CEEB6297FC32}"/>
              </a:ext>
            </a:extLst>
          </p:cNvPr>
          <p:cNvSpPr>
            <a:spLocks noGrp="1"/>
          </p:cNvSpPr>
          <p:nvPr>
            <p:ph sz="quarter" idx="4"/>
          </p:nvPr>
        </p:nvSpPr>
        <p:spPr>
          <a:xfrm>
            <a:off x="5807391" y="1635783"/>
            <a:ext cx="5841022" cy="4501248"/>
          </a:xfrm>
        </p:spPr>
        <p:txBody>
          <a:bodyPr/>
          <a:lstStyle/>
          <a:p>
            <a:r>
              <a:rPr lang="en-US" sz="1800" dirty="0">
                <a:solidFill>
                  <a:srgbClr val="FFFFFF"/>
                </a:solidFill>
                <a:latin typeface="Bookman Old Style" panose="02050604050505020204" pitchFamily="18" charset="0"/>
              </a:rPr>
              <a:t>Security</a:t>
            </a:r>
          </a:p>
          <a:p>
            <a:r>
              <a:rPr lang="en-US" sz="1800" dirty="0">
                <a:solidFill>
                  <a:srgbClr val="FFFFFF"/>
                </a:solidFill>
                <a:latin typeface="Bookman Old Style" panose="02050604050505020204" pitchFamily="18" charset="0"/>
              </a:rPr>
              <a:t>No Central storage </a:t>
            </a:r>
          </a:p>
          <a:p>
            <a:r>
              <a:rPr lang="en-US" sz="1800" dirty="0">
                <a:solidFill>
                  <a:srgbClr val="FFFFFF"/>
                </a:solidFill>
                <a:latin typeface="Bookman Old Style" panose="02050604050505020204" pitchFamily="18" charset="0"/>
              </a:rPr>
              <a:t>Backup</a:t>
            </a:r>
          </a:p>
          <a:p>
            <a:r>
              <a:rPr lang="en-US" sz="1800" dirty="0">
                <a:solidFill>
                  <a:srgbClr val="FFFFFF"/>
                </a:solidFill>
                <a:latin typeface="Bookman Old Style" panose="02050604050505020204" pitchFamily="18" charset="0"/>
              </a:rPr>
              <a:t>The performance will be slowed as many peers are accessing it at the same time.</a:t>
            </a:r>
          </a:p>
          <a:p>
            <a:r>
              <a:rPr lang="en-US" sz="1800" dirty="0">
                <a:solidFill>
                  <a:srgbClr val="FFFFFF"/>
                </a:solidFill>
                <a:latin typeface="Bookman Old Style" panose="02050604050505020204" pitchFamily="18" charset="0"/>
              </a:rPr>
              <a:t>Easily to transfer copyrighted content like movies and music by implementing torrents. </a:t>
            </a:r>
          </a:p>
          <a:p>
            <a:r>
              <a:rPr lang="en-US" sz="1800" dirty="0">
                <a:solidFill>
                  <a:srgbClr val="FFFFFF"/>
                </a:solidFill>
                <a:latin typeface="Bookman Old Style" panose="02050604050505020204" pitchFamily="18" charset="0"/>
              </a:rPr>
              <a:t>Speed of Internet connection can affect while uploading and downloading simultaneously</a:t>
            </a:r>
          </a:p>
          <a:p>
            <a:endParaRPr lang="en-US" sz="1800" dirty="0"/>
          </a:p>
        </p:txBody>
      </p:sp>
      <p:sp>
        <p:nvSpPr>
          <p:cNvPr id="7" name="Date Placeholder 6">
            <a:extLst>
              <a:ext uri="{FF2B5EF4-FFF2-40B4-BE49-F238E27FC236}">
                <a16:creationId xmlns:a16="http://schemas.microsoft.com/office/drawing/2014/main" id="{55DCB367-1EA3-4F56-A885-644A05E94370}"/>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DB09F378-D5E0-4DE6-8C64-A13EC84618FB}"/>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7054DFF-590F-4483-B666-EAEB76268DBE}"/>
              </a:ext>
            </a:extLst>
          </p:cNvPr>
          <p:cNvSpPr>
            <a:spLocks noGrp="1"/>
          </p:cNvSpPr>
          <p:nvPr>
            <p:ph type="sldNum" sz="quarter" idx="12"/>
          </p:nvPr>
        </p:nvSpPr>
        <p:spPr/>
        <p:txBody>
          <a:bodyPr/>
          <a:lstStyle/>
          <a:p>
            <a:fld id="{DBA1B0FB-D917-4C8C-928F-313BD683BF39}" type="slidenum">
              <a:rPr lang="en-US" smtClean="0"/>
              <a:t>17</a:t>
            </a:fld>
            <a:endParaRPr lang="en-US"/>
          </a:p>
        </p:txBody>
      </p:sp>
    </p:spTree>
    <p:extLst>
      <p:ext uri="{BB962C8B-B14F-4D97-AF65-F5344CB8AC3E}">
        <p14:creationId xmlns:p14="http://schemas.microsoft.com/office/powerpoint/2010/main" val="488647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BE4F-8AAD-499C-85B3-6E39501043D8}"/>
              </a:ext>
            </a:extLst>
          </p:cNvPr>
          <p:cNvSpPr>
            <a:spLocks noGrp="1"/>
          </p:cNvSpPr>
          <p:nvPr>
            <p:ph type="ctrTitle"/>
          </p:nvPr>
        </p:nvSpPr>
        <p:spPr>
          <a:xfrm>
            <a:off x="1219198" y="998965"/>
            <a:ext cx="10421937" cy="981759"/>
          </a:xfrm>
        </p:spPr>
        <p:txBody>
          <a:bodyPr/>
          <a:lstStyle/>
          <a:p>
            <a:r>
              <a:rPr lang="en-US" sz="4400" dirty="0"/>
              <a:t>How the Peer to Peer Network works?</a:t>
            </a:r>
          </a:p>
        </p:txBody>
      </p:sp>
      <p:sp>
        <p:nvSpPr>
          <p:cNvPr id="3" name="Subtitle 2">
            <a:extLst>
              <a:ext uri="{FF2B5EF4-FFF2-40B4-BE49-F238E27FC236}">
                <a16:creationId xmlns:a16="http://schemas.microsoft.com/office/drawing/2014/main" id="{336FC203-B9A1-41B0-B2F8-3EFD34323130}"/>
              </a:ext>
            </a:extLst>
          </p:cNvPr>
          <p:cNvSpPr>
            <a:spLocks noGrp="1"/>
          </p:cNvSpPr>
          <p:nvPr>
            <p:ph type="subTitle" idx="1"/>
          </p:nvPr>
        </p:nvSpPr>
        <p:spPr>
          <a:xfrm>
            <a:off x="2289173" y="2374802"/>
            <a:ext cx="8281989" cy="787498"/>
          </a:xfrm>
        </p:spPr>
        <p:txBody>
          <a:bodyPr/>
          <a:lstStyle/>
          <a:p>
            <a:r>
              <a:rPr lang="en-US" b="1" dirty="0">
                <a:latin typeface="Bookman Old Style" panose="02050604050505020204" pitchFamily="18" charset="0"/>
              </a:rPr>
              <a:t>Research and present to the class your finding</a:t>
            </a:r>
          </a:p>
        </p:txBody>
      </p:sp>
      <p:sp>
        <p:nvSpPr>
          <p:cNvPr id="4" name="Date Placeholder 3">
            <a:extLst>
              <a:ext uri="{FF2B5EF4-FFF2-40B4-BE49-F238E27FC236}">
                <a16:creationId xmlns:a16="http://schemas.microsoft.com/office/drawing/2014/main" id="{DBD02406-9ACC-4CB9-84FB-A2CF835A7EF7}"/>
              </a:ext>
            </a:extLst>
          </p:cNvPr>
          <p:cNvSpPr>
            <a:spLocks noGrp="1"/>
          </p:cNvSpPr>
          <p:nvPr>
            <p:ph type="dt" sz="half" idx="10"/>
          </p:nvPr>
        </p:nvSpPr>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D55CCC50-D515-4395-9072-25E727D72F9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212A047-68F1-45A3-8C11-F7CD0ED65556}"/>
              </a:ext>
            </a:extLst>
          </p:cNvPr>
          <p:cNvSpPr>
            <a:spLocks noGrp="1"/>
          </p:cNvSpPr>
          <p:nvPr>
            <p:ph type="sldNum" sz="quarter" idx="12"/>
          </p:nvPr>
        </p:nvSpPr>
        <p:spPr/>
        <p:txBody>
          <a:bodyPr/>
          <a:lstStyle/>
          <a:p>
            <a:fld id="{DBA1B0FB-D917-4C8C-928F-313BD683BF39}" type="slidenum">
              <a:rPr lang="en-US" smtClean="0"/>
              <a:t>18</a:t>
            </a:fld>
            <a:endParaRPr lang="en-US"/>
          </a:p>
        </p:txBody>
      </p:sp>
      <p:pic>
        <p:nvPicPr>
          <p:cNvPr id="7" name="Picture Placeholder 19" descr="Data Points Digital background">
            <a:extLst>
              <a:ext uri="{FF2B5EF4-FFF2-40B4-BE49-F238E27FC236}">
                <a16:creationId xmlns:a16="http://schemas.microsoft.com/office/drawing/2014/main" id="{9A79BC06-AB1E-4467-9D57-096B21F3584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2" b="19251"/>
          <a:stretch/>
        </p:blipFill>
        <p:spPr>
          <a:xfrm>
            <a:off x="9445228" y="3162300"/>
            <a:ext cx="2699543" cy="2699543"/>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4168795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B76D-052A-4C87-9065-E065F3F63D84}"/>
              </a:ext>
            </a:extLst>
          </p:cNvPr>
          <p:cNvSpPr>
            <a:spLocks noGrp="1"/>
          </p:cNvSpPr>
          <p:nvPr>
            <p:ph type="ctrTitle"/>
          </p:nvPr>
        </p:nvSpPr>
        <p:spPr>
          <a:xfrm>
            <a:off x="2653690" y="178825"/>
            <a:ext cx="8281987" cy="1016929"/>
          </a:xfrm>
        </p:spPr>
        <p:txBody>
          <a:bodyPr/>
          <a:lstStyle/>
          <a:p>
            <a:r>
              <a:rPr lang="en-US" dirty="0"/>
              <a:t>What is a Client?</a:t>
            </a:r>
          </a:p>
        </p:txBody>
      </p:sp>
      <p:sp>
        <p:nvSpPr>
          <p:cNvPr id="3" name="Subtitle 2">
            <a:extLst>
              <a:ext uri="{FF2B5EF4-FFF2-40B4-BE49-F238E27FC236}">
                <a16:creationId xmlns:a16="http://schemas.microsoft.com/office/drawing/2014/main" id="{CE5FED9C-9F10-4CAF-8166-D9D727C2DCB1}"/>
              </a:ext>
            </a:extLst>
          </p:cNvPr>
          <p:cNvSpPr>
            <a:spLocks noGrp="1"/>
          </p:cNvSpPr>
          <p:nvPr>
            <p:ph type="subTitle" idx="1"/>
          </p:nvPr>
        </p:nvSpPr>
        <p:spPr>
          <a:xfrm>
            <a:off x="3495676" y="1195754"/>
            <a:ext cx="8442324" cy="5604431"/>
          </a:xfrm>
        </p:spPr>
        <p:txBody>
          <a:bodyPr/>
          <a:lstStyle/>
          <a:p>
            <a:pPr>
              <a:lnSpc>
                <a:spcPct val="200000"/>
              </a:lnSpc>
            </a:pPr>
            <a:r>
              <a:rPr lang="en-US" sz="2000" dirty="0">
                <a:solidFill>
                  <a:srgbClr val="FFFFFF"/>
                </a:solidFill>
                <a:latin typeface="Bookman Old Style" panose="02050604050505020204" pitchFamily="18" charset="0"/>
              </a:rPr>
              <a:t>A </a:t>
            </a:r>
            <a:r>
              <a:rPr lang="en-US" sz="2000" b="1" dirty="0">
                <a:solidFill>
                  <a:srgbClr val="FFFFFF"/>
                </a:solidFill>
                <a:latin typeface="Bookman Old Style" panose="02050604050505020204" pitchFamily="18" charset="0"/>
              </a:rPr>
              <a:t>client</a:t>
            </a:r>
            <a:r>
              <a:rPr lang="en-US" sz="2000" dirty="0">
                <a:solidFill>
                  <a:srgbClr val="FFFFFF"/>
                </a:solidFill>
                <a:latin typeface="Bookman Old Style" panose="02050604050505020204" pitchFamily="18" charset="0"/>
              </a:rPr>
              <a:t> is a computer or computer-controlled device that provides a user with access to a network. </a:t>
            </a:r>
          </a:p>
          <a:p>
            <a:pPr>
              <a:lnSpc>
                <a:spcPct val="200000"/>
              </a:lnSpc>
            </a:pPr>
            <a:r>
              <a:rPr lang="en-US" sz="2000" dirty="0">
                <a:solidFill>
                  <a:srgbClr val="FFFFFF"/>
                </a:solidFill>
                <a:latin typeface="Bookman Old Style" panose="02050604050505020204" pitchFamily="18" charset="0"/>
              </a:rPr>
              <a:t>Clients run software to make requests to the servers, and either interpret or display the responses. </a:t>
            </a:r>
          </a:p>
          <a:p>
            <a:pPr>
              <a:lnSpc>
                <a:spcPct val="200000"/>
              </a:lnSpc>
            </a:pPr>
            <a:r>
              <a:rPr lang="en-US" sz="2000" dirty="0">
                <a:solidFill>
                  <a:srgbClr val="FFFFFF"/>
                </a:solidFill>
                <a:latin typeface="Bookman Old Style" panose="02050604050505020204" pitchFamily="18" charset="0"/>
              </a:rPr>
              <a:t>A client sends a </a:t>
            </a:r>
            <a:r>
              <a:rPr lang="en-US" sz="2000" b="1" dirty="0">
                <a:solidFill>
                  <a:srgbClr val="FFFFFF"/>
                </a:solidFill>
                <a:latin typeface="Bookman Old Style" panose="02050604050505020204" pitchFamily="18" charset="0"/>
              </a:rPr>
              <a:t>request</a:t>
            </a:r>
            <a:r>
              <a:rPr lang="en-US" sz="2000" dirty="0">
                <a:solidFill>
                  <a:srgbClr val="FFFFFF"/>
                </a:solidFill>
                <a:latin typeface="Bookman Old Style" panose="02050604050505020204" pitchFamily="18" charset="0"/>
              </a:rPr>
              <a:t> to the server. The server </a:t>
            </a:r>
            <a:r>
              <a:rPr lang="en-US" sz="2000" b="1" dirty="0">
                <a:solidFill>
                  <a:srgbClr val="FFFFFF"/>
                </a:solidFill>
                <a:latin typeface="Bookman Old Style" panose="02050604050505020204" pitchFamily="18" charset="0"/>
              </a:rPr>
              <a:t>processes</a:t>
            </a:r>
            <a:r>
              <a:rPr lang="en-US" sz="2000" dirty="0">
                <a:solidFill>
                  <a:srgbClr val="FFFFFF"/>
                </a:solidFill>
                <a:latin typeface="Bookman Old Style" panose="02050604050505020204" pitchFamily="18" charset="0"/>
              </a:rPr>
              <a:t> the request and then sends a </a:t>
            </a:r>
            <a:r>
              <a:rPr lang="en-US" sz="2000" b="1" dirty="0">
                <a:solidFill>
                  <a:srgbClr val="FFFFFF"/>
                </a:solidFill>
                <a:latin typeface="Bookman Old Style" panose="02050604050505020204" pitchFamily="18" charset="0"/>
              </a:rPr>
              <a:t>response</a:t>
            </a:r>
            <a:r>
              <a:rPr lang="en-US" sz="2000" dirty="0">
                <a:solidFill>
                  <a:srgbClr val="FFFFFF"/>
                </a:solidFill>
                <a:latin typeface="Bookman Old Style" panose="02050604050505020204" pitchFamily="18" charset="0"/>
              </a:rPr>
              <a:t> to the client. </a:t>
            </a:r>
          </a:p>
          <a:p>
            <a:pPr>
              <a:lnSpc>
                <a:spcPct val="200000"/>
              </a:lnSpc>
            </a:pPr>
            <a:r>
              <a:rPr lang="en-US" sz="2000" dirty="0">
                <a:solidFill>
                  <a:srgbClr val="FFFFFF"/>
                </a:solidFill>
                <a:latin typeface="Bookman Old Style" panose="02050604050505020204" pitchFamily="18" charset="0"/>
              </a:rPr>
              <a:t>Clients do not hold the power to force a server to respond to a request. </a:t>
            </a:r>
            <a:endParaRPr lang="en-US" sz="1800" dirty="0">
              <a:solidFill>
                <a:srgbClr val="FFFFFF"/>
              </a:solidFill>
              <a:latin typeface="Bookman Old Style" panose="02050604050505020204" pitchFamily="18" charset="0"/>
            </a:endParaRPr>
          </a:p>
        </p:txBody>
      </p:sp>
      <p:sp>
        <p:nvSpPr>
          <p:cNvPr id="6" name="Slide Number Placeholder 5">
            <a:extLst>
              <a:ext uri="{FF2B5EF4-FFF2-40B4-BE49-F238E27FC236}">
                <a16:creationId xmlns:a16="http://schemas.microsoft.com/office/drawing/2014/main" id="{28009FFD-9675-4F30-8059-288DB7251195}"/>
              </a:ext>
            </a:extLst>
          </p:cNvPr>
          <p:cNvSpPr>
            <a:spLocks noGrp="1"/>
          </p:cNvSpPr>
          <p:nvPr>
            <p:ph type="sldNum" sz="quarter" idx="12"/>
          </p:nvPr>
        </p:nvSpPr>
        <p:spPr/>
        <p:txBody>
          <a:bodyPr/>
          <a:lstStyle/>
          <a:p>
            <a:fld id="{DBA1B0FB-D917-4C8C-928F-313BD683BF39}" type="slidenum">
              <a:rPr lang="en-US" smtClean="0"/>
              <a:t>19</a:t>
            </a:fld>
            <a:endParaRPr lang="en-US"/>
          </a:p>
        </p:txBody>
      </p:sp>
      <p:pic>
        <p:nvPicPr>
          <p:cNvPr id="7" name="Picture Placeholder 19" descr="Data Points Digital background">
            <a:extLst>
              <a:ext uri="{FF2B5EF4-FFF2-40B4-BE49-F238E27FC236}">
                <a16:creationId xmlns:a16="http://schemas.microsoft.com/office/drawing/2014/main" id="{568303F8-9AED-4F72-97CD-57552A34880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2" b="19251"/>
          <a:stretch/>
        </p:blipFill>
        <p:spPr>
          <a:xfrm>
            <a:off x="297654" y="1723498"/>
            <a:ext cx="2699543" cy="2699543"/>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3099392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2521280" y="189221"/>
            <a:ext cx="5716587" cy="1059539"/>
          </a:xfrm>
        </p:spPr>
        <p:txBody>
          <a:bodyPr vert="horz" wrap="square" lIns="0" tIns="0" rIns="0" bIns="0" rtlCol="0" anchor="t" anchorCtr="0">
            <a:normAutofit/>
          </a:bodyPr>
          <a:lstStyle/>
          <a:p>
            <a:pPr algn="ctr">
              <a:lnSpc>
                <a:spcPct val="100000"/>
              </a:lnSpc>
            </a:pPr>
            <a:r>
              <a:rPr lang="en-US" kern="1200" dirty="0">
                <a:solidFill>
                  <a:schemeClr val="tx1"/>
                </a:solidFill>
                <a:latin typeface="+mj-lt"/>
                <a:ea typeface="+mj-ea"/>
                <a:cs typeface="+mj-cs"/>
              </a:rPr>
              <a:t>Objectives</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r="2" b="19251"/>
          <a:stretch/>
        </p:blipFill>
        <p:spPr>
          <a:xfrm>
            <a:off x="8919206" y="2991050"/>
            <a:ext cx="3252267" cy="3252267"/>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1" name="Group 5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63887" y="996953"/>
            <a:ext cx="8666890" cy="5355911"/>
          </a:xfrm>
          <a:noFill/>
        </p:spPr>
        <p:txBody>
          <a:bodyPr vert="horz" wrap="square" lIns="0" tIns="0" rIns="0" bIns="0" rtlCol="0" anchor="t">
            <a:noAutofit/>
          </a:bodyPr>
          <a:lstStyle/>
          <a:p>
            <a:pPr marL="0" indent="0">
              <a:lnSpc>
                <a:spcPct val="150000"/>
              </a:lnSpc>
              <a:buNone/>
            </a:pPr>
            <a:r>
              <a:rPr lang="en-US" dirty="0">
                <a:solidFill>
                  <a:schemeClr val="tx1"/>
                </a:solidFill>
                <a:latin typeface="Times New Roman" panose="02020603050405020304" pitchFamily="18" charset="0"/>
                <a:ea typeface="+mj-ea"/>
                <a:cs typeface="Times New Roman" panose="02020603050405020304" pitchFamily="18" charset="0"/>
              </a:rPr>
              <a:t>At the end of the lesson students should be able to </a:t>
            </a:r>
          </a:p>
          <a:p>
            <a:pPr marL="457200" indent="-457200">
              <a:lnSpc>
                <a:spcPct val="150000"/>
              </a:lnSpc>
              <a:buFont typeface="+mj-lt"/>
              <a:buAutoNum type="arabicPeriod"/>
            </a:pPr>
            <a:r>
              <a:rPr lang="en-US" dirty="0">
                <a:solidFill>
                  <a:schemeClr val="tx1"/>
                </a:solidFill>
                <a:latin typeface="Times New Roman" panose="02020603050405020304" pitchFamily="18" charset="0"/>
                <a:ea typeface="+mj-ea"/>
                <a:cs typeface="Times New Roman" panose="02020603050405020304" pitchFamily="18" charset="0"/>
              </a:rPr>
              <a:t>Describe what is a computer network</a:t>
            </a:r>
          </a:p>
          <a:p>
            <a:pPr marL="457200" indent="-457200">
              <a:lnSpc>
                <a:spcPct val="150000"/>
              </a:lnSpc>
              <a:buFont typeface="+mj-lt"/>
              <a:buAutoNum type="arabicPeriod"/>
            </a:pPr>
            <a:r>
              <a:rPr lang="en-US" dirty="0">
                <a:solidFill>
                  <a:schemeClr val="tx1"/>
                </a:solidFill>
                <a:latin typeface="Times New Roman" panose="02020603050405020304" pitchFamily="18" charset="0"/>
                <a:ea typeface="+mj-ea"/>
                <a:cs typeface="Times New Roman" panose="02020603050405020304" pitchFamily="18" charset="0"/>
              </a:rPr>
              <a:t>List types of network</a:t>
            </a:r>
          </a:p>
          <a:p>
            <a:pPr marL="457200" indent="-457200">
              <a:lnSpc>
                <a:spcPct val="150000"/>
              </a:lnSpc>
              <a:buFont typeface="+mj-lt"/>
              <a:buAutoNum type="arabicPeriod"/>
            </a:pPr>
            <a:r>
              <a:rPr lang="en-US" dirty="0">
                <a:solidFill>
                  <a:schemeClr val="tx1"/>
                </a:solidFill>
                <a:latin typeface="Times New Roman" panose="02020603050405020304" pitchFamily="18" charset="0"/>
                <a:ea typeface="+mj-ea"/>
                <a:cs typeface="Times New Roman" panose="02020603050405020304" pitchFamily="18" charset="0"/>
              </a:rPr>
              <a:t>Compare network types</a:t>
            </a:r>
          </a:p>
          <a:p>
            <a:pPr marL="457200" indent="-457200">
              <a:lnSpc>
                <a:spcPct val="150000"/>
              </a:lnSpc>
              <a:buFont typeface="+mj-lt"/>
              <a:buAutoNum type="arabicPeriod"/>
            </a:pPr>
            <a:r>
              <a:rPr lang="en-US" dirty="0">
                <a:solidFill>
                  <a:schemeClr val="tx1"/>
                </a:solidFill>
                <a:latin typeface="Times New Roman" panose="02020603050405020304" pitchFamily="18" charset="0"/>
                <a:ea typeface="+mj-ea"/>
                <a:cs typeface="Times New Roman" panose="02020603050405020304" pitchFamily="18" charset="0"/>
              </a:rPr>
              <a:t>Define the term topology</a:t>
            </a:r>
          </a:p>
          <a:p>
            <a:pPr marL="457200" indent="-457200">
              <a:lnSpc>
                <a:spcPct val="150000"/>
              </a:lnSpc>
              <a:buFont typeface="+mj-lt"/>
              <a:buAutoNum type="arabicPeriod"/>
            </a:pPr>
            <a:r>
              <a:rPr lang="en-US" dirty="0">
                <a:solidFill>
                  <a:schemeClr val="tx1"/>
                </a:solidFill>
                <a:latin typeface="Times New Roman" panose="02020603050405020304" pitchFamily="18" charset="0"/>
                <a:ea typeface="+mj-ea"/>
                <a:cs typeface="Times New Roman" panose="02020603050405020304" pitchFamily="18" charset="0"/>
              </a:rPr>
              <a:t>List the 4 main types of network topologies</a:t>
            </a:r>
          </a:p>
          <a:p>
            <a:pPr marL="457200" indent="-457200">
              <a:lnSpc>
                <a:spcPct val="150000"/>
              </a:lnSpc>
              <a:buFont typeface="+mj-lt"/>
              <a:buAutoNum type="arabicPeriod"/>
            </a:pPr>
            <a:r>
              <a:rPr lang="en-US" dirty="0">
                <a:solidFill>
                  <a:schemeClr val="tx1"/>
                </a:solidFill>
                <a:latin typeface="Times New Roman" panose="02020603050405020304" pitchFamily="18" charset="0"/>
                <a:ea typeface="+mj-ea"/>
                <a:cs typeface="Times New Roman" panose="02020603050405020304" pitchFamily="18" charset="0"/>
              </a:rPr>
              <a:t>State advantages and disadvantages  of the identified network topologies</a:t>
            </a:r>
          </a:p>
          <a:p>
            <a:pPr marL="457200" indent="-457200">
              <a:lnSpc>
                <a:spcPct val="150000"/>
              </a:lnSpc>
              <a:buFont typeface="+mj-lt"/>
              <a:buAutoNum type="arabicPeriod"/>
            </a:pPr>
            <a:r>
              <a:rPr lang="en-US" dirty="0">
                <a:solidFill>
                  <a:schemeClr val="tx1"/>
                </a:solidFill>
                <a:latin typeface="Times New Roman" panose="02020603050405020304" pitchFamily="18" charset="0"/>
                <a:ea typeface="+mj-ea"/>
                <a:cs typeface="Times New Roman" panose="02020603050405020304" pitchFamily="18" charset="0"/>
              </a:rPr>
              <a:t>Compare network topolog</a:t>
            </a:r>
            <a:r>
              <a:rPr lang="en-US" dirty="0">
                <a:solidFill>
                  <a:schemeClr val="tx1"/>
                </a:solidFill>
                <a:latin typeface="+mj-lt"/>
                <a:ea typeface="+mj-ea"/>
                <a:cs typeface="+mj-cs"/>
              </a:rPr>
              <a:t>y</a:t>
            </a:r>
          </a:p>
        </p:txBody>
      </p:sp>
      <p:pic>
        <p:nvPicPr>
          <p:cNvPr id="17" name="Picture Placeholder 19" descr="Data Points Digital background">
            <a:extLst>
              <a:ext uri="{FF2B5EF4-FFF2-40B4-BE49-F238E27FC236}">
                <a16:creationId xmlns:a16="http://schemas.microsoft.com/office/drawing/2014/main" id="{8BAB1258-1B50-4B01-B44E-58DF7F5C4BE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2" b="19251"/>
          <a:stretch/>
        </p:blipFill>
        <p:spPr>
          <a:xfrm>
            <a:off x="8045976" y="1737138"/>
            <a:ext cx="2516214" cy="2516214"/>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pic>
      <p:pic>
        <p:nvPicPr>
          <p:cNvPr id="18" name="Picture Placeholder 19" descr="Data Points Digital background">
            <a:extLst>
              <a:ext uri="{FF2B5EF4-FFF2-40B4-BE49-F238E27FC236}">
                <a16:creationId xmlns:a16="http://schemas.microsoft.com/office/drawing/2014/main" id="{B04D023B-CA8B-4708-941A-64488B762848}"/>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2" b="19251"/>
          <a:stretch/>
        </p:blipFill>
        <p:spPr>
          <a:xfrm>
            <a:off x="10337249" y="1157261"/>
            <a:ext cx="1701842" cy="1701842"/>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pic>
    </p:spTree>
    <p:extLst>
      <p:ext uri="{BB962C8B-B14F-4D97-AF65-F5344CB8AC3E}">
        <p14:creationId xmlns:p14="http://schemas.microsoft.com/office/powerpoint/2010/main" val="2158886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5B76D-052A-4C87-9065-E065F3F63D84}"/>
              </a:ext>
            </a:extLst>
          </p:cNvPr>
          <p:cNvSpPr>
            <a:spLocks noGrp="1"/>
          </p:cNvSpPr>
          <p:nvPr>
            <p:ph type="ctrTitle"/>
          </p:nvPr>
        </p:nvSpPr>
        <p:spPr>
          <a:xfrm>
            <a:off x="2653690" y="178825"/>
            <a:ext cx="8281987" cy="1016929"/>
          </a:xfrm>
        </p:spPr>
        <p:txBody>
          <a:bodyPr/>
          <a:lstStyle/>
          <a:p>
            <a:r>
              <a:rPr lang="en-US" dirty="0"/>
              <a:t>Types of Clients</a:t>
            </a:r>
          </a:p>
        </p:txBody>
      </p:sp>
      <p:sp>
        <p:nvSpPr>
          <p:cNvPr id="3" name="Subtitle 2">
            <a:extLst>
              <a:ext uri="{FF2B5EF4-FFF2-40B4-BE49-F238E27FC236}">
                <a16:creationId xmlns:a16="http://schemas.microsoft.com/office/drawing/2014/main" id="{CE5FED9C-9F10-4CAF-8166-D9D727C2DCB1}"/>
              </a:ext>
            </a:extLst>
          </p:cNvPr>
          <p:cNvSpPr>
            <a:spLocks noGrp="1"/>
          </p:cNvSpPr>
          <p:nvPr>
            <p:ph type="subTitle" idx="1"/>
          </p:nvPr>
        </p:nvSpPr>
        <p:spPr>
          <a:xfrm>
            <a:off x="3478092" y="1406770"/>
            <a:ext cx="8442324" cy="5100442"/>
          </a:xfrm>
        </p:spPr>
        <p:txBody>
          <a:bodyPr/>
          <a:lstStyle/>
          <a:p>
            <a:pPr marL="342900" indent="-342900">
              <a:lnSpc>
                <a:spcPct val="150000"/>
              </a:lnSpc>
              <a:buFont typeface="Arial" panose="020B0604020202020204" pitchFamily="34" charset="0"/>
              <a:buChar char="•"/>
            </a:pPr>
            <a:r>
              <a:rPr lang="en-US" sz="2000" dirty="0">
                <a:solidFill>
                  <a:schemeClr val="tx1"/>
                </a:solidFill>
                <a:latin typeface="Bookman Old Style" panose="02050604050505020204" pitchFamily="18" charset="0"/>
                <a:ea typeface="+mj-ea"/>
                <a:cs typeface="+mj-cs"/>
              </a:rPr>
              <a:t>Thin Clients;-A thin client is a computer system that runs on a server-based computing environment. They work by connecting to a remote server-based environment, where most applications and data is stored.</a:t>
            </a:r>
          </a:p>
          <a:p>
            <a:pPr>
              <a:lnSpc>
                <a:spcPct val="150000"/>
              </a:lnSpc>
            </a:pPr>
            <a:endParaRPr lang="en-US" sz="2000" dirty="0">
              <a:solidFill>
                <a:schemeClr val="tx1"/>
              </a:solidFill>
              <a:latin typeface="Bookman Old Style" panose="02050604050505020204" pitchFamily="18" charset="0"/>
              <a:ea typeface="+mj-ea"/>
              <a:cs typeface="+mj-cs"/>
            </a:endParaRPr>
          </a:p>
          <a:p>
            <a:pPr marL="342900" indent="-342900">
              <a:lnSpc>
                <a:spcPct val="200000"/>
              </a:lnSpc>
              <a:buFont typeface="Arial" panose="020B0604020202020204" pitchFamily="34" charset="0"/>
              <a:buChar char="•"/>
            </a:pPr>
            <a:r>
              <a:rPr lang="en-US" sz="2000" dirty="0">
                <a:solidFill>
                  <a:schemeClr val="tx1"/>
                </a:solidFill>
                <a:latin typeface="Bookman Old Style" panose="02050604050505020204" pitchFamily="18" charset="0"/>
                <a:ea typeface="+mj-ea"/>
                <a:cs typeface="+mj-cs"/>
              </a:rPr>
              <a:t>Thick Clients: It is a form of client-server architecture that has most resources installed locally, rather than distributed over a network. </a:t>
            </a:r>
          </a:p>
        </p:txBody>
      </p:sp>
      <p:sp>
        <p:nvSpPr>
          <p:cNvPr id="6" name="Slide Number Placeholder 5">
            <a:extLst>
              <a:ext uri="{FF2B5EF4-FFF2-40B4-BE49-F238E27FC236}">
                <a16:creationId xmlns:a16="http://schemas.microsoft.com/office/drawing/2014/main" id="{28009FFD-9675-4F30-8059-288DB7251195}"/>
              </a:ext>
            </a:extLst>
          </p:cNvPr>
          <p:cNvSpPr>
            <a:spLocks noGrp="1"/>
          </p:cNvSpPr>
          <p:nvPr>
            <p:ph type="sldNum" sz="quarter" idx="12"/>
          </p:nvPr>
        </p:nvSpPr>
        <p:spPr/>
        <p:txBody>
          <a:bodyPr/>
          <a:lstStyle/>
          <a:p>
            <a:fld id="{DBA1B0FB-D917-4C8C-928F-313BD683BF39}" type="slidenum">
              <a:rPr lang="en-US" smtClean="0"/>
              <a:t>20</a:t>
            </a:fld>
            <a:endParaRPr lang="en-US"/>
          </a:p>
        </p:txBody>
      </p:sp>
      <p:pic>
        <p:nvPicPr>
          <p:cNvPr id="7" name="Picture Placeholder 19" descr="Data Points Digital background">
            <a:extLst>
              <a:ext uri="{FF2B5EF4-FFF2-40B4-BE49-F238E27FC236}">
                <a16:creationId xmlns:a16="http://schemas.microsoft.com/office/drawing/2014/main" id="{568303F8-9AED-4F72-97CD-57552A34880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2" b="19251"/>
          <a:stretch/>
        </p:blipFill>
        <p:spPr>
          <a:xfrm>
            <a:off x="297654" y="1723498"/>
            <a:ext cx="2699543" cy="2699543"/>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1455495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7877" y="1763650"/>
            <a:ext cx="9267092" cy="4619565"/>
          </a:xfrm>
        </p:spPr>
        <p:txBody>
          <a:bodyPr/>
          <a:lstStyle/>
          <a:p>
            <a:pPr marL="834390" lvl="0" indent="-285750">
              <a:buFont typeface="Wingdings" panose="05000000000000000000" pitchFamily="2" charset="2"/>
              <a:buChar char="ü"/>
            </a:pPr>
            <a:r>
              <a:rPr lang="en-US" sz="1600" dirty="0">
                <a:solidFill>
                  <a:srgbClr val="FFFFFF"/>
                </a:solidFill>
                <a:latin typeface="Bookman Old Style" panose="02050604050505020204" pitchFamily="18" charset="0"/>
              </a:rPr>
              <a:t>Portability. </a:t>
            </a:r>
          </a:p>
          <a:p>
            <a:pPr marL="834390" lvl="0" indent="-285750">
              <a:buFont typeface="Wingdings" panose="05000000000000000000" pitchFamily="2" charset="2"/>
              <a:buChar char="ü"/>
            </a:pPr>
            <a:r>
              <a:rPr lang="en-US" sz="1600" dirty="0">
                <a:solidFill>
                  <a:srgbClr val="FFFFFF"/>
                </a:solidFill>
                <a:latin typeface="Bookman Old Style" panose="02050604050505020204" pitchFamily="18" charset="0"/>
              </a:rPr>
              <a:t>No lag due to a poor connection.</a:t>
            </a:r>
          </a:p>
          <a:p>
            <a:pPr marL="834390" lvl="0" indent="-285750">
              <a:buFont typeface="Wingdings" panose="05000000000000000000" pitchFamily="2" charset="2"/>
              <a:buChar char="ü"/>
            </a:pPr>
            <a:r>
              <a:rPr lang="en-US" sz="1600" dirty="0">
                <a:solidFill>
                  <a:srgbClr val="FFFFFF"/>
                </a:solidFill>
                <a:latin typeface="Bookman Old Style" panose="02050604050505020204" pitchFamily="18" charset="0"/>
              </a:rPr>
              <a:t>The ability to store and access data on a hard drive or SSD.</a:t>
            </a:r>
          </a:p>
          <a:p>
            <a:pPr marL="834390" lvl="0" indent="-285750">
              <a:buFont typeface="Wingdings" panose="05000000000000000000" pitchFamily="2" charset="2"/>
              <a:buChar char="ü"/>
            </a:pPr>
            <a:r>
              <a:rPr lang="en-US" sz="1600" dirty="0">
                <a:solidFill>
                  <a:srgbClr val="FFFFFF"/>
                </a:solidFill>
                <a:latin typeface="Bookman Old Style" panose="02050604050505020204" pitchFamily="18" charset="0"/>
              </a:rPr>
              <a:t>A higher server capacity. </a:t>
            </a:r>
          </a:p>
          <a:p>
            <a:pPr marL="834390" lvl="0" indent="-285750">
              <a:buFont typeface="Wingdings" panose="05000000000000000000" pitchFamily="2" charset="2"/>
              <a:buChar char="ü"/>
            </a:pPr>
            <a:r>
              <a:rPr lang="en-US" sz="1600" dirty="0">
                <a:solidFill>
                  <a:srgbClr val="FFFFFF"/>
                </a:solidFill>
                <a:latin typeface="Bookman Old Style" panose="02050604050505020204" pitchFamily="18" charset="0"/>
              </a:rPr>
              <a:t>Server connection. </a:t>
            </a:r>
          </a:p>
          <a:p>
            <a:pPr marL="834390" lvl="0" indent="-285750">
              <a:buFont typeface="Wingdings" panose="05000000000000000000" pitchFamily="2" charset="2"/>
              <a:buChar char="ü"/>
            </a:pPr>
            <a:r>
              <a:rPr lang="en-US" sz="1600" dirty="0">
                <a:solidFill>
                  <a:srgbClr val="FFFFFF"/>
                </a:solidFill>
                <a:latin typeface="Bookman Old Style" panose="02050604050505020204" pitchFamily="18" charset="0"/>
              </a:rPr>
              <a:t>More flexibility. </a:t>
            </a:r>
            <a:endParaRPr lang="en-US" dirty="0">
              <a:solidFill>
                <a:srgbClr val="FFFFFF"/>
              </a:solidFill>
            </a:endParaRPr>
          </a:p>
        </p:txBody>
      </p:sp>
      <p:sp>
        <p:nvSpPr>
          <p:cNvPr id="4" name="Title 3"/>
          <p:cNvSpPr>
            <a:spLocks noGrp="1"/>
          </p:cNvSpPr>
          <p:nvPr>
            <p:ph type="ctrTitle"/>
          </p:nvPr>
        </p:nvSpPr>
        <p:spPr>
          <a:xfrm>
            <a:off x="0" y="409636"/>
            <a:ext cx="11166231" cy="1354014"/>
          </a:xfrm>
        </p:spPr>
        <p:txBody>
          <a:bodyPr anchor="t"/>
          <a:lstStyle/>
          <a:p>
            <a:r>
              <a:rPr lang="en-US" dirty="0"/>
              <a:t>Advantages of thick clients</a:t>
            </a:r>
          </a:p>
        </p:txBody>
      </p:sp>
    </p:spTree>
    <p:extLst>
      <p:ext uri="{BB962C8B-B14F-4D97-AF65-F5344CB8AC3E}">
        <p14:creationId xmlns:p14="http://schemas.microsoft.com/office/powerpoint/2010/main" val="236365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7876" y="1763650"/>
            <a:ext cx="9583615" cy="4900919"/>
          </a:xfrm>
        </p:spPr>
        <p:txBody>
          <a:bodyPr/>
          <a:lstStyle/>
          <a:p>
            <a:pPr marL="834390" indent="-285750">
              <a:buFont typeface="Wingdings" panose="05000000000000000000" pitchFamily="2" charset="2"/>
              <a:buChar char="ü"/>
            </a:pPr>
            <a:r>
              <a:rPr lang="en-US" sz="1800" dirty="0">
                <a:solidFill>
                  <a:srgbClr val="FFFFFF"/>
                </a:solidFill>
                <a:latin typeface="Bookman Old Style" panose="02050604050505020204" pitchFamily="18" charset="0"/>
              </a:rPr>
              <a:t>Security. </a:t>
            </a:r>
          </a:p>
          <a:p>
            <a:pPr marL="834390" indent="-285750">
              <a:buFont typeface="Wingdings" panose="05000000000000000000" pitchFamily="2" charset="2"/>
              <a:buChar char="ü"/>
            </a:pPr>
            <a:r>
              <a:rPr lang="en-US" sz="1800" dirty="0">
                <a:solidFill>
                  <a:srgbClr val="FFFFFF"/>
                </a:solidFill>
                <a:latin typeface="Bookman Old Style" panose="02050604050505020204" pitchFamily="18" charset="0"/>
              </a:rPr>
              <a:t>Data storage. </a:t>
            </a:r>
          </a:p>
          <a:p>
            <a:pPr marL="834390" indent="-285750">
              <a:buFont typeface="Wingdings" panose="05000000000000000000" pitchFamily="2" charset="2"/>
              <a:buChar char="ü"/>
            </a:pPr>
            <a:r>
              <a:rPr lang="en-US" sz="1800" dirty="0">
                <a:solidFill>
                  <a:srgbClr val="FFFFFF"/>
                </a:solidFill>
                <a:latin typeface="Bookman Old Style" panose="02050604050505020204" pitchFamily="18" charset="0"/>
              </a:rPr>
              <a:t>Investment into each client. </a:t>
            </a:r>
          </a:p>
          <a:p>
            <a:pPr marL="834390" indent="-285750">
              <a:buFont typeface="Wingdings" panose="05000000000000000000" pitchFamily="2" charset="2"/>
              <a:buChar char="ü"/>
            </a:pPr>
            <a:r>
              <a:rPr lang="en-US" sz="1800" dirty="0">
                <a:solidFill>
                  <a:srgbClr val="FFFFFF"/>
                </a:solidFill>
                <a:latin typeface="Bookman Old Style" panose="02050604050505020204" pitchFamily="18" charset="0"/>
              </a:rPr>
              <a:t>Maintenance. </a:t>
            </a:r>
          </a:p>
          <a:p>
            <a:pPr marL="834390" indent="-285750">
              <a:buFont typeface="Wingdings" panose="05000000000000000000" pitchFamily="2" charset="2"/>
              <a:buChar char="ü"/>
            </a:pPr>
            <a:r>
              <a:rPr lang="en-US" sz="1800" dirty="0">
                <a:solidFill>
                  <a:srgbClr val="FFFFFF"/>
                </a:solidFill>
                <a:latin typeface="Bookman Old Style" panose="02050604050505020204" pitchFamily="18" charset="0"/>
              </a:rPr>
              <a:t>Network traffic. </a:t>
            </a:r>
          </a:p>
          <a:p>
            <a:pPr marL="834390" indent="-285750">
              <a:buFont typeface="Wingdings" panose="05000000000000000000" pitchFamily="2" charset="2"/>
              <a:buChar char="ü"/>
            </a:pPr>
            <a:r>
              <a:rPr lang="en-US" sz="1800" dirty="0">
                <a:solidFill>
                  <a:srgbClr val="FFFFFF"/>
                </a:solidFill>
                <a:latin typeface="Bookman Old Style" panose="02050604050505020204" pitchFamily="18" charset="0"/>
              </a:rPr>
              <a:t>New applications. </a:t>
            </a:r>
          </a:p>
        </p:txBody>
      </p:sp>
      <p:sp>
        <p:nvSpPr>
          <p:cNvPr id="4" name="Title 3"/>
          <p:cNvSpPr>
            <a:spLocks noGrp="1"/>
          </p:cNvSpPr>
          <p:nvPr>
            <p:ph type="ctrTitle"/>
          </p:nvPr>
        </p:nvSpPr>
        <p:spPr>
          <a:xfrm>
            <a:off x="0" y="409636"/>
            <a:ext cx="11834446" cy="1354014"/>
          </a:xfrm>
        </p:spPr>
        <p:txBody>
          <a:bodyPr anchor="t"/>
          <a:lstStyle/>
          <a:p>
            <a:r>
              <a:rPr lang="en-US" dirty="0"/>
              <a:t>Disadvantages of thick clients</a:t>
            </a:r>
          </a:p>
        </p:txBody>
      </p:sp>
    </p:spTree>
    <p:extLst>
      <p:ext uri="{BB962C8B-B14F-4D97-AF65-F5344CB8AC3E}">
        <p14:creationId xmlns:p14="http://schemas.microsoft.com/office/powerpoint/2010/main" val="905021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0149"/>
            <a:ext cx="11834446" cy="677007"/>
          </a:xfrm>
        </p:spPr>
        <p:txBody>
          <a:bodyPr anchor="t"/>
          <a:lstStyle/>
          <a:p>
            <a:r>
              <a:rPr lang="en-US" sz="4400" dirty="0">
                <a:latin typeface="Bookman Old Style" panose="02050604050505020204" pitchFamily="18" charset="0"/>
              </a:rPr>
              <a:t>Comparison Thin and Thick Clients</a:t>
            </a:r>
          </a:p>
        </p:txBody>
      </p:sp>
      <p:graphicFrame>
        <p:nvGraphicFramePr>
          <p:cNvPr id="5" name="Table 4"/>
          <p:cNvGraphicFramePr>
            <a:graphicFrameLocks noGrp="1"/>
          </p:cNvGraphicFramePr>
          <p:nvPr>
            <p:extLst>
              <p:ext uri="{D42A27DB-BD31-4B8C-83A1-F6EECF244321}">
                <p14:modId xmlns:p14="http://schemas.microsoft.com/office/powerpoint/2010/main" val="1668839571"/>
              </p:ext>
            </p:extLst>
          </p:nvPr>
        </p:nvGraphicFramePr>
        <p:xfrm>
          <a:off x="334108" y="967156"/>
          <a:ext cx="11553092" cy="5662243"/>
        </p:xfrm>
        <a:graphic>
          <a:graphicData uri="http://schemas.openxmlformats.org/drawingml/2006/table">
            <a:tbl>
              <a:tblPr firstRow="1" firstCol="1" bandRow="1">
                <a:tableStyleId>{5C22544A-7EE6-4342-B048-85BDC9FD1C3A}</a:tableStyleId>
              </a:tblPr>
              <a:tblGrid>
                <a:gridCol w="5398477">
                  <a:extLst>
                    <a:ext uri="{9D8B030D-6E8A-4147-A177-3AD203B41FA5}">
                      <a16:colId xmlns:a16="http://schemas.microsoft.com/office/drawing/2014/main" val="636035176"/>
                    </a:ext>
                  </a:extLst>
                </a:gridCol>
                <a:gridCol w="6154615">
                  <a:extLst>
                    <a:ext uri="{9D8B030D-6E8A-4147-A177-3AD203B41FA5}">
                      <a16:colId xmlns:a16="http://schemas.microsoft.com/office/drawing/2014/main" val="542462717"/>
                    </a:ext>
                  </a:extLst>
                </a:gridCol>
              </a:tblGrid>
              <a:tr h="339005">
                <a:tc>
                  <a:txBody>
                    <a:bodyPr/>
                    <a:lstStyle/>
                    <a:p>
                      <a:pPr marL="0" marR="0" algn="ctr">
                        <a:lnSpc>
                          <a:spcPct val="107000"/>
                        </a:lnSpc>
                        <a:spcBef>
                          <a:spcPts val="0"/>
                        </a:spcBef>
                        <a:spcAft>
                          <a:spcPts val="0"/>
                        </a:spcAft>
                      </a:pPr>
                      <a:r>
                        <a:rPr lang="en-US" sz="1400" dirty="0">
                          <a:effectLst/>
                          <a:latin typeface="Bookman Old Style" panose="02050604050505020204" pitchFamily="18" charset="0"/>
                        </a:rPr>
                        <a:t>Thin Client</a:t>
                      </a:r>
                      <a:endParaRPr lang="en-US" sz="14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Bookman Old Style" panose="02050604050505020204" pitchFamily="18" charset="0"/>
                        </a:rPr>
                        <a:t>Thick Client</a:t>
                      </a:r>
                      <a:endParaRPr lang="en-US" sz="140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22521633"/>
                  </a:ext>
                </a:extLst>
              </a:tr>
              <a:tr h="812123">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Thin client is a lightweight computer that relies on the resources of the host computer.</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0">
                          <a:effectLst/>
                          <a:latin typeface="Bookman Old Style" panose="02050604050505020204" pitchFamily="18" charset="0"/>
                        </a:rPr>
                        <a:t>The thick client relies lightly upon the server and provides rich functionality.</a:t>
                      </a:r>
                      <a:endParaRPr lang="en-US" sz="1800" b="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4774851"/>
                  </a:ext>
                </a:extLst>
              </a:tr>
              <a:tr h="339005">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In thin client, data is stored in servers.</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In thick client, data is stored locally.</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8546294"/>
                  </a:ext>
                </a:extLst>
              </a:tr>
              <a:tr h="695351">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In thin client, a fast and robust network connection is required.</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0">
                          <a:effectLst/>
                          <a:latin typeface="Bookman Old Style" panose="02050604050505020204" pitchFamily="18" charset="0"/>
                        </a:rPr>
                        <a:t>It can work with a slow network connection.</a:t>
                      </a:r>
                      <a:endParaRPr lang="en-US" sz="1800" b="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2396224"/>
                  </a:ext>
                </a:extLst>
              </a:tr>
              <a:tr h="339005">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There is no offline working.</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0">
                          <a:effectLst/>
                          <a:latin typeface="Bookman Old Style" panose="02050604050505020204" pitchFamily="18" charset="0"/>
                        </a:rPr>
                        <a:t>Offline working is possible in thick client.</a:t>
                      </a:r>
                      <a:endParaRPr lang="en-US" sz="1800" b="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2458727"/>
                  </a:ext>
                </a:extLst>
              </a:tr>
              <a:tr h="695351">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The deployment is easier in thin client.</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Unlike the thin client, the deployment in thick client is expensive.</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7922882"/>
                  </a:ext>
                </a:extLst>
              </a:tr>
              <a:tr h="695351">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In thin client, the data verification is done at server side.</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In thick client, the data verification is done at client side.</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0346300"/>
                  </a:ext>
                </a:extLst>
              </a:tr>
              <a:tr h="695351">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It generally consumes less local resources.</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Unlike thin client, it consumes more local resources.</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8454801"/>
                  </a:ext>
                </a:extLst>
              </a:tr>
              <a:tr h="1051701">
                <a:tc>
                  <a:txBody>
                    <a:bodyPr/>
                    <a:lstStyle/>
                    <a:p>
                      <a:pPr marL="0" marR="0" algn="just">
                        <a:lnSpc>
                          <a:spcPct val="107000"/>
                        </a:lnSpc>
                        <a:spcBef>
                          <a:spcPts val="0"/>
                        </a:spcBef>
                        <a:spcAft>
                          <a:spcPts val="0"/>
                        </a:spcAft>
                      </a:pPr>
                      <a:r>
                        <a:rPr lang="en-US" sz="1800" b="0">
                          <a:effectLst/>
                          <a:latin typeface="Bookman Old Style" panose="02050604050505020204" pitchFamily="18" charset="0"/>
                        </a:rPr>
                        <a:t>In terms of security, they are more secure than thick clients as they have fewer security threats.</a:t>
                      </a:r>
                      <a:endParaRPr lang="en-US" sz="1800" b="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0" dirty="0">
                          <a:effectLst/>
                          <a:latin typeface="Bookman Old Style" panose="02050604050505020204" pitchFamily="18" charset="0"/>
                        </a:rPr>
                        <a:t>In terms of security, they are less secure than thin clients as they have more security threats.</a:t>
                      </a:r>
                      <a:endParaRPr lang="en-US" sz="1800" b="0" dirty="0">
                        <a:effectLst/>
                        <a:latin typeface="Bookman Old Style" panose="0205060405050502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3180306"/>
                  </a:ext>
                </a:extLst>
              </a:tr>
            </a:tbl>
          </a:graphicData>
        </a:graphic>
      </p:graphicFrame>
    </p:spTree>
    <p:extLst>
      <p:ext uri="{BB962C8B-B14F-4D97-AF65-F5344CB8AC3E}">
        <p14:creationId xmlns:p14="http://schemas.microsoft.com/office/powerpoint/2010/main" val="3075213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90149"/>
            <a:ext cx="11834446" cy="677007"/>
          </a:xfrm>
        </p:spPr>
        <p:txBody>
          <a:bodyPr anchor="t"/>
          <a:lstStyle/>
          <a:p>
            <a:pPr algn="ctr"/>
            <a:r>
              <a:rPr lang="en-US" sz="3600" dirty="0">
                <a:latin typeface="Bookman Old Style" panose="02050604050505020204" pitchFamily="18" charset="0"/>
              </a:rPr>
              <a:t>Comparison Thin and Thick Clients: Software</a:t>
            </a:r>
          </a:p>
        </p:txBody>
      </p:sp>
      <p:pic>
        <p:nvPicPr>
          <p:cNvPr id="3" name="Picture 2"/>
          <p:cNvPicPr>
            <a:picLocks noChangeAspect="1"/>
          </p:cNvPicPr>
          <p:nvPr/>
        </p:nvPicPr>
        <p:blipFill>
          <a:blip r:embed="rId2"/>
          <a:stretch>
            <a:fillRect/>
          </a:stretch>
        </p:blipFill>
        <p:spPr>
          <a:xfrm>
            <a:off x="721205" y="1567543"/>
            <a:ext cx="10622545" cy="4474028"/>
          </a:xfrm>
          <a:prstGeom prst="rect">
            <a:avLst/>
          </a:prstGeom>
        </p:spPr>
      </p:pic>
    </p:spTree>
    <p:extLst>
      <p:ext uri="{BB962C8B-B14F-4D97-AF65-F5344CB8AC3E}">
        <p14:creationId xmlns:p14="http://schemas.microsoft.com/office/powerpoint/2010/main" val="3890745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536" y="173718"/>
            <a:ext cx="11091600" cy="789668"/>
          </a:xfrm>
        </p:spPr>
        <p:txBody>
          <a:bodyPr/>
          <a:lstStyle/>
          <a:p>
            <a:pPr algn="ctr"/>
            <a:r>
              <a:rPr lang="en-US" dirty="0"/>
              <a:t>Activity </a:t>
            </a:r>
          </a:p>
        </p:txBody>
      </p:sp>
      <p:sp>
        <p:nvSpPr>
          <p:cNvPr id="3" name="Content Placeholder 2"/>
          <p:cNvSpPr>
            <a:spLocks noGrp="1"/>
          </p:cNvSpPr>
          <p:nvPr>
            <p:ph idx="1"/>
          </p:nvPr>
        </p:nvSpPr>
        <p:spPr>
          <a:xfrm>
            <a:off x="550862" y="1215275"/>
            <a:ext cx="11090274" cy="5445825"/>
          </a:xfrm>
        </p:spPr>
        <p:txBody>
          <a:bodyPr/>
          <a:lstStyle/>
          <a:p>
            <a:pPr marL="0" indent="0">
              <a:lnSpc>
                <a:spcPct val="200000"/>
              </a:lnSpc>
              <a:buNone/>
            </a:pPr>
            <a:r>
              <a:rPr lang="en-US" dirty="0">
                <a:solidFill>
                  <a:schemeClr val="tx1"/>
                </a:solidFill>
                <a:latin typeface="Bookman Old Style" panose="02050604050505020204" pitchFamily="18" charset="0"/>
              </a:rPr>
              <a:t>In your note books write answers to the following</a:t>
            </a:r>
          </a:p>
          <a:p>
            <a:pPr marL="0" indent="0">
              <a:lnSpc>
                <a:spcPct val="200000"/>
              </a:lnSpc>
              <a:buNone/>
            </a:pPr>
            <a:r>
              <a:rPr lang="en-US" dirty="0">
                <a:solidFill>
                  <a:schemeClr val="tx1"/>
                </a:solidFill>
                <a:latin typeface="Bookman Old Style" panose="02050604050505020204" pitchFamily="18" charset="0"/>
              </a:rPr>
              <a:t>A company has 20 employees working on the development of a new type of battery for use in mobile phones. Decide which type of network model (client-server or peer-to-peer) would be most suitable. Give reasons for your choice.</a:t>
            </a:r>
          </a:p>
          <a:p>
            <a:pPr>
              <a:lnSpc>
                <a:spcPct val="200000"/>
              </a:lnSpc>
            </a:pPr>
            <a:r>
              <a:rPr lang="en-US" dirty="0">
                <a:solidFill>
                  <a:schemeClr val="tx1"/>
                </a:solidFill>
                <a:latin typeface="Bookman Old Style" panose="02050604050505020204" pitchFamily="18" charset="0"/>
              </a:rPr>
              <a:t>Another company is made up of a group of financial consultants who advise other companies on financial matters, such as taxation and exporting overseas. Decide which type of network model (client-server or peer-to-peer) would be most suitable. Give reasons for your choice.</a:t>
            </a:r>
          </a:p>
        </p:txBody>
      </p:sp>
      <p:sp>
        <p:nvSpPr>
          <p:cNvPr id="6" name="Slide Number Placeholder 5"/>
          <p:cNvSpPr>
            <a:spLocks noGrp="1"/>
          </p:cNvSpPr>
          <p:nvPr>
            <p:ph type="sldNum" sz="quarter" idx="12"/>
          </p:nvPr>
        </p:nvSpPr>
        <p:spPr/>
        <p:txBody>
          <a:bodyPr/>
          <a:lstStyle/>
          <a:p>
            <a:fld id="{DBA1B0FB-D917-4C8C-928F-313BD683BF39}" type="slidenum">
              <a:rPr lang="en-US" smtClean="0"/>
              <a:t>25</a:t>
            </a:fld>
            <a:endParaRPr lang="en-US"/>
          </a:p>
        </p:txBody>
      </p:sp>
    </p:spTree>
    <p:extLst>
      <p:ext uri="{BB962C8B-B14F-4D97-AF65-F5344CB8AC3E}">
        <p14:creationId xmlns:p14="http://schemas.microsoft.com/office/powerpoint/2010/main" val="890802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63" y="1071292"/>
            <a:ext cx="3566160" cy="3384550"/>
          </a:xfrm>
        </p:spPr>
        <p:txBody>
          <a:bodyPr anchor="ctr"/>
          <a:lstStyle/>
          <a:p>
            <a:pPr algn="ctr">
              <a:lnSpc>
                <a:spcPct val="200000"/>
              </a:lnSpc>
            </a:pPr>
            <a:r>
              <a:rPr lang="en-US" dirty="0"/>
              <a:t>NETWORK TOPOLOGY</a:t>
            </a:r>
          </a:p>
        </p:txBody>
      </p:sp>
      <p:pic>
        <p:nvPicPr>
          <p:cNvPr id="8" name="Picture Placeholder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700" r="16700"/>
          <a:stretch>
            <a:fillRect/>
          </a:stretch>
        </p:blipFill>
        <p:spPr/>
      </p:pic>
      <p:sp>
        <p:nvSpPr>
          <p:cNvPr id="7" name="Slide Number Placeholder 6"/>
          <p:cNvSpPr>
            <a:spLocks noGrp="1"/>
          </p:cNvSpPr>
          <p:nvPr>
            <p:ph type="sldNum" sz="quarter" idx="12"/>
          </p:nvPr>
        </p:nvSpPr>
        <p:spPr/>
        <p:txBody>
          <a:bodyPr/>
          <a:lstStyle/>
          <a:p>
            <a:fld id="{DBA1B0FB-D917-4C8C-928F-313BD683BF39}" type="slidenum">
              <a:rPr lang="en-US" smtClean="0"/>
              <a:t>26</a:t>
            </a:fld>
            <a:endParaRPr lang="en-US"/>
          </a:p>
        </p:txBody>
      </p:sp>
    </p:spTree>
    <p:extLst>
      <p:ext uri="{BB962C8B-B14F-4D97-AF65-F5344CB8AC3E}">
        <p14:creationId xmlns:p14="http://schemas.microsoft.com/office/powerpoint/2010/main" val="71004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pPr algn="ctr"/>
            <a:r>
              <a:rPr lang="en-US" dirty="0"/>
              <a:t>Network Topologies</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27</a:t>
            </a:fld>
            <a:endParaRPr lang="en-US"/>
          </a:p>
        </p:txBody>
      </p:sp>
      <p:sp>
        <p:nvSpPr>
          <p:cNvPr id="3" name="Content Placeholder 2">
            <a:extLst>
              <a:ext uri="{FF2B5EF4-FFF2-40B4-BE49-F238E27FC236}">
                <a16:creationId xmlns:a16="http://schemas.microsoft.com/office/drawing/2014/main" id="{5B02796D-F010-4BDE-9087-D5EAA0CD843A}"/>
              </a:ext>
            </a:extLst>
          </p:cNvPr>
          <p:cNvSpPr>
            <a:spLocks noGrp="1"/>
          </p:cNvSpPr>
          <p:nvPr>
            <p:ph idx="1"/>
          </p:nvPr>
        </p:nvSpPr>
        <p:spPr>
          <a:xfrm>
            <a:off x="269509" y="1280208"/>
            <a:ext cx="11088950" cy="5380892"/>
          </a:xfrm>
        </p:spPr>
        <p:txBody>
          <a:bodyPr/>
          <a:lstStyle/>
          <a:p>
            <a:pPr marL="0" indent="0" algn="l">
              <a:lnSpc>
                <a:spcPct val="100000"/>
              </a:lnSpc>
              <a:buNone/>
            </a:pPr>
            <a:r>
              <a:rPr lang="en-US" sz="2400" i="0" u="none" strike="noStrike"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Computer networks vary in their physical topologies or how the devices in the</a:t>
            </a:r>
          </a:p>
          <a:p>
            <a:pPr marL="0" indent="0" algn="l">
              <a:lnSpc>
                <a:spcPct val="100000"/>
              </a:lnSpc>
              <a:buNone/>
            </a:pPr>
            <a:r>
              <a:rPr lang="en-US" sz="2400" i="0" u="none" strike="noStrike"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network (called nodes) are arranged. </a:t>
            </a:r>
          </a:p>
          <a:p>
            <a:pPr marL="0" indent="0" algn="l">
              <a:lnSpc>
                <a:spcPct val="100000"/>
              </a:lnSpc>
              <a:buNone/>
            </a:pP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Types</a:t>
            </a:r>
            <a:endParaRPr lang="en-US" sz="2400" i="0" u="none" strike="noStrike"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400" i="0" u="none" strike="noStrike"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Star</a:t>
            </a:r>
          </a:p>
          <a:p>
            <a:r>
              <a:rPr lang="en-US" sz="2400" i="0" u="none" strike="noStrike"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Bus</a:t>
            </a:r>
            <a:endPar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4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
            </a:r>
            <a:r>
              <a:rPr lang="en-US" sz="2400" i="0" u="none" strike="noStrike" baseline="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esh</a:t>
            </a:r>
            <a:endParaRPr lang="en-US" sz="2400" i="0" u="none" strike="noStrike"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Hybrid</a:t>
            </a:r>
            <a:endParaRPr 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7735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28</a:t>
            </a:fld>
            <a:endParaRPr lang="en-US">
              <a:solidFill>
                <a:schemeClr val="tx1">
                  <a:alpha val="80000"/>
                </a:schemeClr>
              </a:solidFill>
            </a:endParaRPr>
          </a:p>
        </p:txBody>
      </p:sp>
      <p:pic>
        <p:nvPicPr>
          <p:cNvPr id="21" name="Picture Placeholder 13" descr="Data Points Digital background">
            <a:extLst>
              <a:ext uri="{FF2B5EF4-FFF2-40B4-BE49-F238E27FC236}">
                <a16:creationId xmlns:a16="http://schemas.microsoft.com/office/drawing/2014/main" id="{86F0FB3C-EFE1-4419-8D5E-E2E0C83FB434}"/>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b="38859"/>
          <a:stretch/>
        </p:blipFill>
        <p:spPr>
          <a:xfrm>
            <a:off x="0" y="0"/>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774845" y="363345"/>
            <a:ext cx="10212351" cy="711292"/>
          </a:xfrm>
        </p:spPr>
        <p:txBody>
          <a:bodyPr vert="horz" wrap="square" lIns="0" tIns="0" rIns="0" bIns="0" rtlCol="0" anchor="t" anchorCtr="0">
            <a:noAutofit/>
          </a:bodyPr>
          <a:lstStyle/>
          <a:p>
            <a:pPr algn="ctr">
              <a:lnSpc>
                <a:spcPct val="100000"/>
              </a:lnSpc>
            </a:pPr>
            <a:r>
              <a:rPr lang="en-US" sz="2800" dirty="0"/>
              <a:t>Watch the video and note the salient points </a:t>
            </a:r>
            <a:endParaRPr lang="en-US" sz="2800" kern="1200" dirty="0">
              <a:solidFill>
                <a:schemeClr val="tx1"/>
              </a:solidFill>
              <a:latin typeface="+mj-lt"/>
              <a:ea typeface="+mj-ea"/>
              <a:cs typeface="+mj-cs"/>
            </a:endParaRPr>
          </a:p>
        </p:txBody>
      </p:sp>
      <p:pic>
        <p:nvPicPr>
          <p:cNvPr id="2" name="Network Topologies (Star, Bus, Ring, Mesh, Ad hoc, Infrastructure, &amp; Wireless Mesh Topology)">
            <a:hlinkClick r:id="" action="ppaction://media"/>
            <a:extLst>
              <a:ext uri="{FF2B5EF4-FFF2-40B4-BE49-F238E27FC236}">
                <a16:creationId xmlns:a16="http://schemas.microsoft.com/office/drawing/2014/main" id="{93C73635-770C-4C06-BD34-5808AE3C50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4657" y="955497"/>
            <a:ext cx="11342666" cy="5612538"/>
          </a:xfrm>
          <a:prstGeom prst="rect">
            <a:avLst/>
          </a:prstGeom>
        </p:spPr>
      </p:pic>
    </p:spTree>
    <p:extLst>
      <p:ext uri="{BB962C8B-B14F-4D97-AF65-F5344CB8AC3E}">
        <p14:creationId xmlns:p14="http://schemas.microsoft.com/office/powerpoint/2010/main" val="106532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9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4856162" y="198235"/>
            <a:ext cx="3430588" cy="1332000"/>
          </a:xfrm>
        </p:spPr>
        <p:txBody>
          <a:bodyPr/>
          <a:lstStyle/>
          <a:p>
            <a:r>
              <a:rPr lang="en-US" dirty="0"/>
              <a:t>BUS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29</a:t>
            </a:fld>
            <a:endParaRPr lang="en-US"/>
          </a:p>
        </p:txBody>
      </p:sp>
      <p:sp>
        <p:nvSpPr>
          <p:cNvPr id="4" name="Content Placeholder 3">
            <a:extLst>
              <a:ext uri="{FF2B5EF4-FFF2-40B4-BE49-F238E27FC236}">
                <a16:creationId xmlns:a16="http://schemas.microsoft.com/office/drawing/2014/main" id="{5B313BEA-ECE6-4073-B4AF-5E75D1BEB455}"/>
              </a:ext>
            </a:extLst>
          </p:cNvPr>
          <p:cNvSpPr>
            <a:spLocks noGrp="1"/>
          </p:cNvSpPr>
          <p:nvPr>
            <p:ph idx="1"/>
          </p:nvPr>
        </p:nvSpPr>
        <p:spPr>
          <a:xfrm>
            <a:off x="281513" y="1406175"/>
            <a:ext cx="6289943" cy="4489799"/>
          </a:xfrm>
        </p:spPr>
        <p:txBody>
          <a:bodyPr/>
          <a:lstStyle/>
          <a:p>
            <a:pPr marL="0" indent="0">
              <a:lnSpc>
                <a:spcPct val="200000"/>
              </a:lnSpc>
              <a:buNone/>
            </a:pPr>
            <a:r>
              <a:rPr lang="en-US" sz="1800" dirty="0">
                <a:solidFill>
                  <a:schemeClr val="tx1"/>
                </a:solidFill>
                <a:latin typeface="Times New Roman" panose="02020603050405020304" pitchFamily="18" charset="0"/>
                <a:cs typeface="Times New Roman" panose="02020603050405020304" pitchFamily="18" charset="0"/>
              </a:rPr>
              <a:t>In a Bus topology, all computer devices are connected through a single cable that is known as a backbone cable. </a:t>
            </a:r>
          </a:p>
          <a:p>
            <a:pPr marL="0" indent="0">
              <a:lnSpc>
                <a:spcPct val="200000"/>
              </a:lnSpc>
              <a:buNone/>
            </a:pPr>
            <a:r>
              <a:rPr lang="en-US" sz="1800" dirty="0">
                <a:solidFill>
                  <a:schemeClr val="tx1"/>
                </a:solidFill>
                <a:latin typeface="Times New Roman" panose="02020603050405020304" pitchFamily="18" charset="0"/>
                <a:cs typeface="Times New Roman" panose="02020603050405020304" pitchFamily="18" charset="0"/>
              </a:rPr>
              <a:t>Each device is directly interconnected to the backbone cable.</a:t>
            </a:r>
          </a:p>
          <a:p>
            <a:pPr marL="0" indent="0">
              <a:lnSpc>
                <a:spcPct val="200000"/>
              </a:lnSpc>
              <a:buNone/>
            </a:pPr>
            <a:r>
              <a:rPr lang="en-US" sz="1800" dirty="0">
                <a:solidFill>
                  <a:schemeClr val="tx1"/>
                </a:solidFill>
                <a:latin typeface="Times New Roman" panose="02020603050405020304" pitchFamily="18" charset="0"/>
                <a:cs typeface="Times New Roman" panose="02020603050405020304" pitchFamily="18" charset="0"/>
              </a:rPr>
              <a:t> Bus topology is easy to installation compared to another topology. It sends data only in a single direction. </a:t>
            </a:r>
          </a:p>
        </p:txBody>
      </p:sp>
      <p:pic>
        <p:nvPicPr>
          <p:cNvPr id="8" name="Picture 7" descr="Diagram&#10;&#10;Description automatically generated">
            <a:extLst>
              <a:ext uri="{FF2B5EF4-FFF2-40B4-BE49-F238E27FC236}">
                <a16:creationId xmlns:a16="http://schemas.microsoft.com/office/drawing/2014/main" id="{0ED554D2-6C69-4552-822B-32B9DDFDE38B}"/>
              </a:ext>
            </a:extLst>
          </p:cNvPr>
          <p:cNvPicPr>
            <a:picLocks noChangeAspect="1"/>
          </p:cNvPicPr>
          <p:nvPr/>
        </p:nvPicPr>
        <p:blipFill>
          <a:blip r:embed="rId2"/>
          <a:stretch>
            <a:fillRect/>
          </a:stretch>
        </p:blipFill>
        <p:spPr>
          <a:xfrm>
            <a:off x="6571456" y="1854062"/>
            <a:ext cx="5254099" cy="2738486"/>
          </a:xfrm>
          <a:prstGeom prst="rect">
            <a:avLst/>
          </a:prstGeom>
        </p:spPr>
      </p:pic>
    </p:spTree>
    <p:extLst>
      <p:ext uri="{BB962C8B-B14F-4D97-AF65-F5344CB8AC3E}">
        <p14:creationId xmlns:p14="http://schemas.microsoft.com/office/powerpoint/2010/main" val="995618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673430" y="284906"/>
            <a:ext cx="5716587" cy="1059539"/>
          </a:xfrm>
        </p:spPr>
        <p:txBody>
          <a:bodyPr vert="horz" wrap="square" lIns="0" tIns="0" rIns="0" bIns="0" rtlCol="0" anchor="t" anchorCtr="0">
            <a:normAutofit/>
          </a:bodyPr>
          <a:lstStyle/>
          <a:p>
            <a:pPr algn="ctr">
              <a:lnSpc>
                <a:spcPct val="100000"/>
              </a:lnSpc>
            </a:pPr>
            <a:r>
              <a:rPr lang="en-US" kern="1200" dirty="0">
                <a:solidFill>
                  <a:schemeClr val="tx1"/>
                </a:solidFill>
                <a:latin typeface="+mj-lt"/>
                <a:ea typeface="+mj-ea"/>
                <a:cs typeface="+mj-cs"/>
              </a:rPr>
              <a:t>What is a network</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r="2" b="19251"/>
          <a:stretch/>
        </p:blipFill>
        <p:spPr>
          <a:xfrm>
            <a:off x="6921284"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1" name="Group 5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54668" y="1305189"/>
            <a:ext cx="6475754" cy="4894110"/>
          </a:xfrm>
          <a:noFill/>
        </p:spPr>
        <p:txBody>
          <a:bodyPr vert="horz" wrap="square" lIns="0" tIns="0" rIns="0" bIns="0" rtlCol="0" anchor="t">
            <a:noAutofit/>
          </a:bodyPr>
          <a:lstStyle/>
          <a:p>
            <a:pPr marL="0" indent="0">
              <a:lnSpc>
                <a:spcPct val="150000"/>
              </a:lnSpc>
              <a:buNone/>
            </a:pPr>
            <a:r>
              <a:rPr lang="en-US" dirty="0">
                <a:solidFill>
                  <a:schemeClr val="tx1"/>
                </a:solidFill>
                <a:latin typeface="+mj-lt"/>
                <a:ea typeface="+mj-ea"/>
                <a:cs typeface="+mj-cs"/>
              </a:rPr>
              <a:t>A network is a collection of computers and devices that are linked together so that they can communicate and share resources.</a:t>
            </a:r>
          </a:p>
          <a:p>
            <a:pPr marL="0" indent="0">
              <a:lnSpc>
                <a:spcPct val="150000"/>
              </a:lnSpc>
              <a:buNone/>
            </a:pPr>
            <a:r>
              <a:rPr lang="en-US" dirty="0">
                <a:solidFill>
                  <a:schemeClr val="tx1"/>
                </a:solidFill>
                <a:latin typeface="+mj-lt"/>
                <a:ea typeface="+mj-ea"/>
                <a:cs typeface="+mj-cs"/>
              </a:rPr>
              <a:t>These devices may be computers, telephones or other communicating devices. </a:t>
            </a:r>
          </a:p>
          <a:p>
            <a:pPr marL="0" indent="0" algn="l">
              <a:lnSpc>
                <a:spcPct val="150000"/>
              </a:lnSpc>
              <a:buNone/>
            </a:pPr>
            <a:r>
              <a:rPr lang="en-US" dirty="0">
                <a:solidFill>
                  <a:schemeClr val="tx1"/>
                </a:solidFill>
                <a:latin typeface="+mj-lt"/>
                <a:ea typeface="+mj-ea"/>
                <a:cs typeface="+mj-cs"/>
              </a:rPr>
              <a:t>The computers are connected using different media like copper wires, microwaves, optical fibers and satellite Bluetooth, cables and  Wi-Fi.</a:t>
            </a:r>
          </a:p>
        </p:txBody>
      </p:sp>
    </p:spTree>
    <p:extLst>
      <p:ext uri="{BB962C8B-B14F-4D97-AF65-F5344CB8AC3E}">
        <p14:creationId xmlns:p14="http://schemas.microsoft.com/office/powerpoint/2010/main" val="3907001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3975894" y="360160"/>
            <a:ext cx="5421313" cy="925715"/>
          </a:xfrm>
        </p:spPr>
        <p:txBody>
          <a:bodyPr/>
          <a:lstStyle/>
          <a:p>
            <a:r>
              <a:rPr lang="en-US" dirty="0"/>
              <a:t>BUS TOPOLOGY</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30</a:t>
            </a:fld>
            <a:endParaRPr lang="en-US"/>
          </a:p>
        </p:txBody>
      </p:sp>
      <p:sp>
        <p:nvSpPr>
          <p:cNvPr id="10" name="TextBox 9">
            <a:extLst>
              <a:ext uri="{FF2B5EF4-FFF2-40B4-BE49-F238E27FC236}">
                <a16:creationId xmlns:a16="http://schemas.microsoft.com/office/drawing/2014/main" id="{814A7317-B78E-4C76-86F2-F1E9907ADAFC}"/>
              </a:ext>
            </a:extLst>
          </p:cNvPr>
          <p:cNvSpPr txBox="1"/>
          <p:nvPr/>
        </p:nvSpPr>
        <p:spPr>
          <a:xfrm>
            <a:off x="6096000" y="1819275"/>
            <a:ext cx="5739740" cy="3877985"/>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Disadvantages </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 main cable fails, then whole network fails.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network traffic is heavy or nodes are more the performance of the network decreases. </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Cable has a limited length. </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slower than the ring topology.</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Complicated reconfiguration and fault detection</a:t>
            </a:r>
            <a:r>
              <a:rPr lang="en-US" dirty="0">
                <a:latin typeface="Times New Roman" panose="02020603050405020304" pitchFamily="18" charset="0"/>
                <a:cs typeface="Times New Roman" panose="02020603050405020304" pitchFamily="18" charset="0"/>
              </a:rPr>
              <a:t>.</a:t>
            </a:r>
          </a:p>
          <a:p>
            <a:endParaRPr lang="en-US" dirty="0"/>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32C0F0A-9378-49AA-B7C5-10EB818897A4}"/>
              </a:ext>
            </a:extLst>
          </p:cNvPr>
          <p:cNvSpPr txBox="1"/>
          <p:nvPr/>
        </p:nvSpPr>
        <p:spPr>
          <a:xfrm>
            <a:off x="356260" y="1680775"/>
            <a:ext cx="5232136" cy="4062651"/>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Advantages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cost effective.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Used in small networks.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easy to understand.</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Easy to expand joining two cables together.</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very simple to install.</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less cable required to connect the devices compared to other topology.</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6947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2366800" y="307963"/>
            <a:ext cx="6634325" cy="1253041"/>
          </a:xfrm>
        </p:spPr>
        <p:txBody>
          <a:bodyPr/>
          <a:lstStyle/>
          <a:p>
            <a:pPr algn="ctr"/>
            <a:r>
              <a:rPr lang="en-US" dirty="0"/>
              <a:t>Star Topology</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a:p>
        </p:txBody>
      </p:sp>
      <p:sp>
        <p:nvSpPr>
          <p:cNvPr id="46" name="TextBox 45">
            <a:extLst>
              <a:ext uri="{FF2B5EF4-FFF2-40B4-BE49-F238E27FC236}">
                <a16:creationId xmlns:a16="http://schemas.microsoft.com/office/drawing/2014/main" id="{604DF3CD-B97B-4C58-8715-B484F89918A2}"/>
              </a:ext>
            </a:extLst>
          </p:cNvPr>
          <p:cNvSpPr txBox="1"/>
          <p:nvPr/>
        </p:nvSpPr>
        <p:spPr>
          <a:xfrm>
            <a:off x="379413" y="1695791"/>
            <a:ext cx="6764338" cy="4439933"/>
          </a:xfrm>
          <a:prstGeom prst="rect">
            <a:avLst/>
          </a:prstGeom>
          <a:noFill/>
        </p:spPr>
        <p:txBody>
          <a:bodyPr wrap="square">
            <a:spAutoFit/>
          </a:bodyPr>
          <a:lstStyle/>
          <a:p>
            <a:pPr>
              <a:lnSpc>
                <a:spcPct val="200000"/>
              </a:lnSpc>
            </a:pPr>
            <a:r>
              <a:rPr lang="en-US" dirty="0">
                <a:latin typeface="Times New Roman" panose="02020603050405020304" pitchFamily="18" charset="0"/>
                <a:cs typeface="Times New Roman" panose="02020603050405020304" pitchFamily="18" charset="0"/>
              </a:rPr>
              <a:t>A star topology, all device in the network is connected to a central device known as a </a:t>
            </a:r>
            <a:r>
              <a:rPr lang="en-US" b="1" dirty="0">
                <a:latin typeface="Times New Roman" panose="02020603050405020304" pitchFamily="18" charset="0"/>
                <a:cs typeface="Times New Roman" panose="02020603050405020304" pitchFamily="18" charset="0"/>
              </a:rPr>
              <a:t>Switch</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Hub </a:t>
            </a:r>
            <a:r>
              <a:rPr lang="en-US" dirty="0">
                <a:latin typeface="Times New Roman" panose="02020603050405020304" pitchFamily="18" charset="0"/>
                <a:cs typeface="Times New Roman" panose="02020603050405020304" pitchFamily="18" charset="0"/>
              </a:rPr>
              <a:t>or </a:t>
            </a:r>
            <a:r>
              <a:rPr lang="en-US" b="1" dirty="0">
                <a:latin typeface="Times New Roman" panose="02020603050405020304" pitchFamily="18" charset="0"/>
                <a:cs typeface="Times New Roman" panose="02020603050405020304" pitchFamily="18" charset="0"/>
              </a:rPr>
              <a:t>Host Computer</a:t>
            </a:r>
            <a:r>
              <a:rPr lang="en-US" dirty="0">
                <a:latin typeface="Times New Roman" panose="02020603050405020304" pitchFamily="18" charset="0"/>
                <a:cs typeface="Times New Roman" panose="02020603050405020304" pitchFamily="18" charset="0"/>
              </a:rPr>
              <a:t>. </a:t>
            </a:r>
          </a:p>
          <a:p>
            <a:pPr>
              <a:lnSpc>
                <a:spcPct val="200000"/>
              </a:lnSpc>
            </a:pPr>
            <a:r>
              <a:rPr lang="en-US" dirty="0">
                <a:latin typeface="Times New Roman" panose="02020603050405020304" pitchFamily="18" charset="0"/>
                <a:cs typeface="Times New Roman" panose="02020603050405020304" pitchFamily="18" charset="0"/>
              </a:rPr>
              <a:t>The host computer is directly connected to each device. </a:t>
            </a:r>
          </a:p>
          <a:p>
            <a:pPr>
              <a:lnSpc>
                <a:spcPct val="200000"/>
              </a:lnSpc>
            </a:pPr>
            <a:r>
              <a:rPr lang="en-US" dirty="0">
                <a:latin typeface="Times New Roman" panose="02020603050405020304" pitchFamily="18" charset="0"/>
                <a:cs typeface="Times New Roman" panose="02020603050405020304" pitchFamily="18" charset="0"/>
              </a:rPr>
              <a:t>The host computer controls all devices. It has using Point to Point connection.</a:t>
            </a:r>
          </a:p>
          <a:p>
            <a:pPr>
              <a:lnSpc>
                <a:spcPct val="200000"/>
              </a:lnSpc>
            </a:pPr>
            <a:r>
              <a:rPr lang="en-US" dirty="0">
                <a:latin typeface="Times New Roman" panose="02020603050405020304" pitchFamily="18" charset="0"/>
                <a:cs typeface="Times New Roman" panose="02020603050405020304" pitchFamily="18" charset="0"/>
              </a:rPr>
              <a:t>If a device wishes to send data to another device, it must first send the data to the host computer, and then the host computer sends that data to the other device. The host computer acts as a repeater for data flow</a:t>
            </a:r>
          </a:p>
        </p:txBody>
      </p:sp>
      <p:pic>
        <p:nvPicPr>
          <p:cNvPr id="39" name="Picture 38" descr="Diagram&#10;&#10;Description automatically generated">
            <a:extLst>
              <a:ext uri="{FF2B5EF4-FFF2-40B4-BE49-F238E27FC236}">
                <a16:creationId xmlns:a16="http://schemas.microsoft.com/office/drawing/2014/main" id="{552BEC64-C498-417F-9397-57DCBF26CE30}"/>
              </a:ext>
            </a:extLst>
          </p:cNvPr>
          <p:cNvPicPr>
            <a:picLocks noChangeAspect="1"/>
          </p:cNvPicPr>
          <p:nvPr/>
        </p:nvPicPr>
        <p:blipFill rotWithShape="1">
          <a:blip r:embed="rId3"/>
          <a:srcRect b="7358"/>
          <a:stretch/>
        </p:blipFill>
        <p:spPr>
          <a:xfrm>
            <a:off x="7395324" y="2211144"/>
            <a:ext cx="4541089" cy="3256206"/>
          </a:xfrm>
          <a:prstGeom prst="rect">
            <a:avLst/>
          </a:prstGeom>
        </p:spPr>
      </p:pic>
    </p:spTree>
    <p:extLst>
      <p:ext uri="{BB962C8B-B14F-4D97-AF65-F5344CB8AC3E}">
        <p14:creationId xmlns:p14="http://schemas.microsoft.com/office/powerpoint/2010/main" val="330127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814225" y="408595"/>
            <a:ext cx="5207637" cy="1253041"/>
          </a:xfrm>
        </p:spPr>
        <p:txBody>
          <a:bodyPr/>
          <a:lstStyle/>
          <a:p>
            <a:r>
              <a:rPr lang="en-US" dirty="0"/>
              <a:t>Star topology</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32</a:t>
            </a:fld>
            <a:endParaRPr lang="en-US"/>
          </a:p>
        </p:txBody>
      </p:sp>
      <p:sp>
        <p:nvSpPr>
          <p:cNvPr id="48" name="TextBox 47">
            <a:extLst>
              <a:ext uri="{FF2B5EF4-FFF2-40B4-BE49-F238E27FC236}">
                <a16:creationId xmlns:a16="http://schemas.microsoft.com/office/drawing/2014/main" id="{3C0C08B0-0D61-4DFB-BDA1-0A218DCCDC55}"/>
              </a:ext>
            </a:extLst>
          </p:cNvPr>
          <p:cNvSpPr txBox="1"/>
          <p:nvPr/>
        </p:nvSpPr>
        <p:spPr>
          <a:xfrm>
            <a:off x="295275" y="1661636"/>
            <a:ext cx="5332412" cy="4007315"/>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Advantages </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fewer cables are needed because each device only needs to be connected to a host computer or hub.</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simple to troubleshoot.</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one device is a failed, so only that device is affected, and all the other devices are active.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Easy to detect failing devices because the device can be easily recognized</a:t>
            </a:r>
            <a:r>
              <a:rPr lang="en-US" dirty="0">
                <a:latin typeface="Times New Roman" panose="02020603050405020304" pitchFamily="18" charset="0"/>
                <a:cs typeface="Times New Roman" panose="02020603050405020304" pitchFamily="18" charset="0"/>
              </a:rPr>
              <a:t>.</a:t>
            </a:r>
          </a:p>
        </p:txBody>
      </p:sp>
      <p:sp>
        <p:nvSpPr>
          <p:cNvPr id="49" name="TextBox 48">
            <a:extLst>
              <a:ext uri="{FF2B5EF4-FFF2-40B4-BE49-F238E27FC236}">
                <a16:creationId xmlns:a16="http://schemas.microsoft.com/office/drawing/2014/main" id="{BD8CE4FF-4A28-4DE3-B609-8A6C8FB00507}"/>
              </a:ext>
            </a:extLst>
          </p:cNvPr>
          <p:cNvSpPr txBox="1"/>
          <p:nvPr/>
        </p:nvSpPr>
        <p:spPr>
          <a:xfrm>
            <a:off x="6564313" y="1885771"/>
            <a:ext cx="5332412" cy="1883657"/>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Disadvantages </a:t>
            </a:r>
          </a:p>
          <a:p>
            <a:pPr>
              <a:lnSpc>
                <a:spcPct val="150000"/>
              </a:lnSpc>
            </a:pPr>
            <a:r>
              <a:rPr lang="en-US" sz="2000" dirty="0">
                <a:latin typeface="Times New Roman" panose="02020603050405020304" pitchFamily="18" charset="0"/>
                <a:cs typeface="Times New Roman" panose="02020603050405020304" pitchFamily="18" charset="0"/>
              </a:rPr>
              <a:t>Depends on the host computer. If the host computer fails, then the whole network fails.</a:t>
            </a:r>
          </a:p>
          <a:p>
            <a:pPr>
              <a:lnSpc>
                <a:spcPct val="150000"/>
              </a:lnSpc>
            </a:pPr>
            <a:r>
              <a:rPr lang="en-US" sz="2000" dirty="0">
                <a:latin typeface="Times New Roman" panose="02020603050405020304" pitchFamily="18" charset="0"/>
                <a:cs typeface="Times New Roman" panose="02020603050405020304" pitchFamily="18" charset="0"/>
              </a:rPr>
              <a:t>Expensive to use.</a:t>
            </a:r>
          </a:p>
        </p:txBody>
      </p:sp>
    </p:spTree>
    <p:extLst>
      <p:ext uri="{BB962C8B-B14F-4D97-AF65-F5344CB8AC3E}">
        <p14:creationId xmlns:p14="http://schemas.microsoft.com/office/powerpoint/2010/main" val="2979876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200" y="474460"/>
            <a:ext cx="11091600" cy="1055212"/>
          </a:xfrm>
        </p:spPr>
        <p:txBody>
          <a:bodyPr/>
          <a:lstStyle/>
          <a:p>
            <a:pPr algn="ctr"/>
            <a:r>
              <a:rPr lang="en-US" dirty="0"/>
              <a:t>Mesh Topology</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33</a:t>
            </a:fld>
            <a:endParaRPr lang="en-US"/>
          </a:p>
        </p:txBody>
      </p:sp>
      <p:sp>
        <p:nvSpPr>
          <p:cNvPr id="10" name="TextBox 9">
            <a:extLst>
              <a:ext uri="{FF2B5EF4-FFF2-40B4-BE49-F238E27FC236}">
                <a16:creationId xmlns:a16="http://schemas.microsoft.com/office/drawing/2014/main" id="{5EC2A63C-8D35-4EF1-87C9-4EBCD31500BC}"/>
              </a:ext>
            </a:extLst>
          </p:cNvPr>
          <p:cNvSpPr txBox="1"/>
          <p:nvPr/>
        </p:nvSpPr>
        <p:spPr>
          <a:xfrm>
            <a:off x="262089" y="1374591"/>
            <a:ext cx="7274491" cy="3693319"/>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In a Mesh topology every node (Computers, Hubs, Switches, and any other devices) is connected with all the other nodes. </a:t>
            </a:r>
          </a:p>
          <a:p>
            <a:pPr>
              <a:lnSpc>
                <a:spcPct val="150000"/>
              </a:lnSpc>
            </a:pPr>
            <a:r>
              <a:rPr lang="en-US" dirty="0">
                <a:latin typeface="Times New Roman" panose="02020603050405020304" pitchFamily="18" charset="0"/>
                <a:cs typeface="Times New Roman" panose="02020603050405020304" pitchFamily="18" charset="0"/>
              </a:rPr>
              <a:t>There is no hierarchy, uniform pattern, and interdependency between nodes and connections take place randomly. One device must be connected with (n-1) devices. A Mesh topology can be formed by using the formula:</a:t>
            </a:r>
          </a:p>
          <a:p>
            <a:pPr>
              <a:lnSpc>
                <a:spcPct val="150000"/>
              </a:lnSpc>
            </a:pPr>
            <a:r>
              <a:rPr lang="en-US" dirty="0">
                <a:latin typeface="Times New Roman" panose="02020603050405020304" pitchFamily="18" charset="0"/>
                <a:cs typeface="Times New Roman" panose="02020603050405020304" pitchFamily="18" charset="0"/>
              </a:rPr>
              <a:t>Number of cables = (n*(n-1))/2</a:t>
            </a:r>
          </a:p>
          <a:p>
            <a:pPr>
              <a:lnSpc>
                <a:spcPct val="150000"/>
              </a:lnSpc>
            </a:pP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The Mesh topology works by using either the Routing or flooding principle.</a:t>
            </a:r>
          </a:p>
          <a:p>
            <a:endParaRPr lang="en-US" dirty="0"/>
          </a:p>
        </p:txBody>
      </p:sp>
      <p:pic>
        <p:nvPicPr>
          <p:cNvPr id="14" name="Picture 13" descr="Diagram&#10;&#10;Description automatically generated">
            <a:extLst>
              <a:ext uri="{FF2B5EF4-FFF2-40B4-BE49-F238E27FC236}">
                <a16:creationId xmlns:a16="http://schemas.microsoft.com/office/drawing/2014/main" id="{F349E517-0A4F-49D1-AFD1-E5AF03BC5D1D}"/>
              </a:ext>
            </a:extLst>
          </p:cNvPr>
          <p:cNvPicPr>
            <a:picLocks noChangeAspect="1"/>
          </p:cNvPicPr>
          <p:nvPr/>
        </p:nvPicPr>
        <p:blipFill>
          <a:blip r:embed="rId3"/>
          <a:stretch>
            <a:fillRect/>
          </a:stretch>
        </p:blipFill>
        <p:spPr>
          <a:xfrm>
            <a:off x="7860439" y="1899351"/>
            <a:ext cx="3978585" cy="3082224"/>
          </a:xfrm>
          <a:prstGeom prst="rect">
            <a:avLst/>
          </a:prstGeom>
        </p:spPr>
      </p:pic>
    </p:spTree>
    <p:extLst>
      <p:ext uri="{BB962C8B-B14F-4D97-AF65-F5344CB8AC3E}">
        <p14:creationId xmlns:p14="http://schemas.microsoft.com/office/powerpoint/2010/main" val="2624630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49537" y="273624"/>
            <a:ext cx="11091600" cy="709447"/>
          </a:xfrm>
        </p:spPr>
        <p:txBody>
          <a:bodyPr/>
          <a:lstStyle/>
          <a:p>
            <a:pPr algn="ctr"/>
            <a:r>
              <a:rPr lang="en-US" dirty="0"/>
              <a:t>Mesh Topology</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34</a:t>
            </a:fld>
            <a:endParaRPr lang="en-US"/>
          </a:p>
        </p:txBody>
      </p:sp>
      <p:sp>
        <p:nvSpPr>
          <p:cNvPr id="10" name="TextBox 9">
            <a:extLst>
              <a:ext uri="{FF2B5EF4-FFF2-40B4-BE49-F238E27FC236}">
                <a16:creationId xmlns:a16="http://schemas.microsoft.com/office/drawing/2014/main" id="{5EC2A63C-8D35-4EF1-87C9-4EBCD31500BC}"/>
              </a:ext>
            </a:extLst>
          </p:cNvPr>
          <p:cNvSpPr txBox="1"/>
          <p:nvPr/>
        </p:nvSpPr>
        <p:spPr>
          <a:xfrm>
            <a:off x="242840" y="1216276"/>
            <a:ext cx="7698002" cy="5444824"/>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The Mesh topology works by using either the Routing or flooding principle.</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routing mode, the data is transmitted in a predetermined path with multiple hopping across nodes before delivering data packets to the destination.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 order to transmit the data over the network, all the intermediate nodes need to remain active and stay connected. If there is a failure in any of a node in the path, then another alternate path is used.</a:t>
            </a:r>
          </a:p>
          <a:p>
            <a:pPr>
              <a:lnSpc>
                <a:spcPct val="150000"/>
              </a:lnSpc>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Flooding mode, the data is communicated to all the active nodes in the network. If a node finds that the data is addressed to it, then it accepts the data otherwise it passes it to the next node.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data pockets have a fixed life span this can either be fixed time period or the number of hops it can take before the data is removed from the network.</a:t>
            </a:r>
            <a:endParaRPr lang="en-US" dirty="0"/>
          </a:p>
        </p:txBody>
      </p:sp>
      <p:pic>
        <p:nvPicPr>
          <p:cNvPr id="4" name="Picture 3">
            <a:extLst>
              <a:ext uri="{FF2B5EF4-FFF2-40B4-BE49-F238E27FC236}">
                <a16:creationId xmlns:a16="http://schemas.microsoft.com/office/drawing/2014/main" id="{95F66C8D-A209-47E0-BAC2-EAD5C542F076}"/>
              </a:ext>
            </a:extLst>
          </p:cNvPr>
          <p:cNvPicPr>
            <a:picLocks noChangeAspect="1"/>
          </p:cNvPicPr>
          <p:nvPr/>
        </p:nvPicPr>
        <p:blipFill>
          <a:blip r:embed="rId3"/>
          <a:stretch>
            <a:fillRect/>
          </a:stretch>
        </p:blipFill>
        <p:spPr>
          <a:xfrm>
            <a:off x="8104470" y="2283535"/>
            <a:ext cx="3688785" cy="2290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9606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200" y="474460"/>
            <a:ext cx="11091600" cy="1055212"/>
          </a:xfrm>
        </p:spPr>
        <p:txBody>
          <a:bodyPr/>
          <a:lstStyle/>
          <a:p>
            <a:pPr algn="ctr"/>
            <a:r>
              <a:rPr lang="en-US" dirty="0"/>
              <a:t>Mesh Topology</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35</a:t>
            </a:fld>
            <a:endParaRPr lang="en-US"/>
          </a:p>
        </p:txBody>
      </p:sp>
      <p:sp>
        <p:nvSpPr>
          <p:cNvPr id="10" name="TextBox 9">
            <a:extLst>
              <a:ext uri="{FF2B5EF4-FFF2-40B4-BE49-F238E27FC236}">
                <a16:creationId xmlns:a16="http://schemas.microsoft.com/office/drawing/2014/main" id="{5EC2A63C-8D35-4EF1-87C9-4EBCD31500BC}"/>
              </a:ext>
            </a:extLst>
          </p:cNvPr>
          <p:cNvSpPr txBox="1"/>
          <p:nvPr/>
        </p:nvSpPr>
        <p:spPr>
          <a:xfrm>
            <a:off x="262090" y="1213783"/>
            <a:ext cx="6255973" cy="2862322"/>
          </a:xfrm>
          <a:prstGeom prst="rect">
            <a:avLst/>
          </a:prstGeom>
          <a:noFill/>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Advantages </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very robust. If anyone’s connection gets damaged, they cannot affect others.</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provides more privacy and security.</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provides a dedicated connection between the devices.</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It’s simple to detect the fault.</a:t>
            </a:r>
          </a:p>
          <a:p>
            <a:endParaRPr lang="en-US" dirty="0"/>
          </a:p>
        </p:txBody>
      </p:sp>
      <p:sp>
        <p:nvSpPr>
          <p:cNvPr id="12" name="TextBox 11">
            <a:extLst>
              <a:ext uri="{FF2B5EF4-FFF2-40B4-BE49-F238E27FC236}">
                <a16:creationId xmlns:a16="http://schemas.microsoft.com/office/drawing/2014/main" id="{0A2FBFB3-FF20-4F09-AACF-669443EF890E}"/>
              </a:ext>
            </a:extLst>
          </p:cNvPr>
          <p:cNvSpPr txBox="1"/>
          <p:nvPr/>
        </p:nvSpPr>
        <p:spPr>
          <a:xfrm>
            <a:off x="302074" y="4484889"/>
            <a:ext cx="7258874" cy="1704569"/>
          </a:xfrm>
          <a:prstGeom prst="rect">
            <a:avLst/>
          </a:prstGeom>
          <a:noFill/>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Disadvantages </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number of wires and the number of I/O ports required are very large.</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Mesh topology is very expensive than the other topology.</a:t>
            </a:r>
          </a:p>
          <a:p>
            <a:pPr marL="285750" indent="-285750">
              <a:lnSpc>
                <a:spcPct val="15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difficult to install and configure</a:t>
            </a:r>
          </a:p>
        </p:txBody>
      </p:sp>
      <p:pic>
        <p:nvPicPr>
          <p:cNvPr id="14" name="Picture 13" descr="Diagram&#10;&#10;Description automatically generated">
            <a:extLst>
              <a:ext uri="{FF2B5EF4-FFF2-40B4-BE49-F238E27FC236}">
                <a16:creationId xmlns:a16="http://schemas.microsoft.com/office/drawing/2014/main" id="{F349E517-0A4F-49D1-AFD1-E5AF03BC5D1D}"/>
              </a:ext>
            </a:extLst>
          </p:cNvPr>
          <p:cNvPicPr>
            <a:picLocks noChangeAspect="1"/>
          </p:cNvPicPr>
          <p:nvPr/>
        </p:nvPicPr>
        <p:blipFill>
          <a:blip r:embed="rId3"/>
          <a:stretch>
            <a:fillRect/>
          </a:stretch>
        </p:blipFill>
        <p:spPr>
          <a:xfrm>
            <a:off x="7860439" y="1899351"/>
            <a:ext cx="3978585" cy="3082224"/>
          </a:xfrm>
          <a:prstGeom prst="rect">
            <a:avLst/>
          </a:prstGeom>
        </p:spPr>
      </p:pic>
    </p:spTree>
    <p:extLst>
      <p:ext uri="{BB962C8B-B14F-4D97-AF65-F5344CB8AC3E}">
        <p14:creationId xmlns:p14="http://schemas.microsoft.com/office/powerpoint/2010/main" val="493948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D0F3-8078-490E-9193-9C679B94209D}"/>
              </a:ext>
            </a:extLst>
          </p:cNvPr>
          <p:cNvSpPr>
            <a:spLocks noGrp="1"/>
          </p:cNvSpPr>
          <p:nvPr>
            <p:ph type="title"/>
          </p:nvPr>
        </p:nvSpPr>
        <p:spPr/>
        <p:txBody>
          <a:bodyPr/>
          <a:lstStyle/>
          <a:p>
            <a:pPr algn="ctr"/>
            <a:r>
              <a:rPr lang="en-US" dirty="0"/>
              <a:t>Hybrid Topology</a:t>
            </a:r>
          </a:p>
        </p:txBody>
      </p:sp>
      <p:sp>
        <p:nvSpPr>
          <p:cNvPr id="3" name="Content Placeholder 2">
            <a:extLst>
              <a:ext uri="{FF2B5EF4-FFF2-40B4-BE49-F238E27FC236}">
                <a16:creationId xmlns:a16="http://schemas.microsoft.com/office/drawing/2014/main" id="{EBD3DF8F-430B-4337-A247-428B1E7C5F05}"/>
              </a:ext>
            </a:extLst>
          </p:cNvPr>
          <p:cNvSpPr>
            <a:spLocks noGrp="1"/>
          </p:cNvSpPr>
          <p:nvPr>
            <p:ph idx="1"/>
          </p:nvPr>
        </p:nvSpPr>
        <p:spPr>
          <a:xfrm>
            <a:off x="4908884" y="1534160"/>
            <a:ext cx="6732253" cy="4342765"/>
          </a:xfrm>
        </p:spPr>
        <p:txBody>
          <a:bodyPr/>
          <a:lstStyle/>
          <a:p>
            <a:pPr>
              <a:lnSpc>
                <a:spcPct val="150000"/>
              </a:lnSpc>
            </a:pPr>
            <a:r>
              <a:rPr lang="en-US" sz="1800" dirty="0">
                <a:solidFill>
                  <a:srgbClr val="FFFFFF"/>
                </a:solidFill>
                <a:latin typeface="Bookman Old Style" panose="02050604050505020204" pitchFamily="18" charset="0"/>
              </a:rPr>
              <a:t>A hybrid topology is a kind of combination of two or more different networking topologies. It involves a mixture of the tree topology, bus topology, ring topology, and mesh topology. </a:t>
            </a:r>
          </a:p>
          <a:p>
            <a:pPr>
              <a:lnSpc>
                <a:spcPct val="150000"/>
              </a:lnSpc>
            </a:pPr>
            <a:r>
              <a:rPr lang="en-US" sz="1800" dirty="0">
                <a:solidFill>
                  <a:srgbClr val="FFFFFF"/>
                </a:solidFill>
                <a:latin typeface="Bookman Old Style" panose="02050604050505020204" pitchFamily="18" charset="0"/>
              </a:rPr>
              <a:t>The choice and usage of hybrid topology depend on its requirements and deployments such as the number of servers, location, and the performance of the desired network</a:t>
            </a:r>
          </a:p>
          <a:p>
            <a:endParaRPr lang="en-US" dirty="0"/>
          </a:p>
        </p:txBody>
      </p:sp>
      <p:sp>
        <p:nvSpPr>
          <p:cNvPr id="7" name="Slide Number Placeholder 6">
            <a:extLst>
              <a:ext uri="{FF2B5EF4-FFF2-40B4-BE49-F238E27FC236}">
                <a16:creationId xmlns:a16="http://schemas.microsoft.com/office/drawing/2014/main" id="{B9F95B3C-B8F1-4C4C-8143-22D35E74EAC6}"/>
              </a:ext>
            </a:extLst>
          </p:cNvPr>
          <p:cNvSpPr>
            <a:spLocks noGrp="1"/>
          </p:cNvSpPr>
          <p:nvPr>
            <p:ph type="sldNum" sz="quarter" idx="12"/>
          </p:nvPr>
        </p:nvSpPr>
        <p:spPr/>
        <p:txBody>
          <a:bodyPr/>
          <a:lstStyle/>
          <a:p>
            <a:fld id="{DBA1B0FB-D917-4C8C-928F-313BD683BF39}" type="slidenum">
              <a:rPr lang="en-US" smtClean="0"/>
              <a:t>36</a:t>
            </a:fld>
            <a:endParaRPr lang="en-US"/>
          </a:p>
        </p:txBody>
      </p:sp>
      <p:pic>
        <p:nvPicPr>
          <p:cNvPr id="11" name="Picture 10">
            <a:extLst>
              <a:ext uri="{FF2B5EF4-FFF2-40B4-BE49-F238E27FC236}">
                <a16:creationId xmlns:a16="http://schemas.microsoft.com/office/drawing/2014/main" id="{552C9311-9A77-42A1-B44B-72FC6D9B9568}"/>
              </a:ext>
            </a:extLst>
          </p:cNvPr>
          <p:cNvPicPr/>
          <p:nvPr/>
        </p:nvPicPr>
        <p:blipFill>
          <a:blip r:embed="rId2">
            <a:extLst>
              <a:ext uri="{28A0092B-C50C-407E-A947-70E740481C1C}">
                <a14:useLocalDpi xmlns:a14="http://schemas.microsoft.com/office/drawing/2010/main" val="0"/>
              </a:ext>
            </a:extLst>
          </a:blip>
          <a:stretch>
            <a:fillRect/>
          </a:stretch>
        </p:blipFill>
        <p:spPr>
          <a:xfrm>
            <a:off x="550862" y="1335673"/>
            <a:ext cx="3744913" cy="3511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4595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B92B-50F7-4768-8281-4A33A22C8A91}"/>
              </a:ext>
            </a:extLst>
          </p:cNvPr>
          <p:cNvSpPr>
            <a:spLocks noGrp="1"/>
          </p:cNvSpPr>
          <p:nvPr>
            <p:ph type="title"/>
          </p:nvPr>
        </p:nvSpPr>
        <p:spPr/>
        <p:txBody>
          <a:bodyPr/>
          <a:lstStyle/>
          <a:p>
            <a:r>
              <a:rPr lang="en-US" dirty="0"/>
              <a:t>Hybrid Topology</a:t>
            </a:r>
          </a:p>
        </p:txBody>
      </p:sp>
      <p:sp>
        <p:nvSpPr>
          <p:cNvPr id="3" name="Text Placeholder 2">
            <a:extLst>
              <a:ext uri="{FF2B5EF4-FFF2-40B4-BE49-F238E27FC236}">
                <a16:creationId xmlns:a16="http://schemas.microsoft.com/office/drawing/2014/main" id="{B787BF2E-9E71-4037-ADF3-03617AA3C097}"/>
              </a:ext>
            </a:extLst>
          </p:cNvPr>
          <p:cNvSpPr>
            <a:spLocks noGrp="1"/>
          </p:cNvSpPr>
          <p:nvPr>
            <p:ph type="body" idx="1"/>
          </p:nvPr>
        </p:nvSpPr>
        <p:spPr>
          <a:xfrm>
            <a:off x="542791" y="1539456"/>
            <a:ext cx="5437186" cy="919192"/>
          </a:xfrm>
        </p:spPr>
        <p:txBody>
          <a:bodyPr/>
          <a:lstStyle/>
          <a:p>
            <a:r>
              <a:rPr lang="en-US" sz="1400" dirty="0">
                <a:effectLst/>
                <a:latin typeface="Bookman Old Style" panose="02050604050505020204" pitchFamily="18" charset="0"/>
                <a:ea typeface="Times New Roman" panose="02020603050405020304" pitchFamily="18" charset="0"/>
                <a:cs typeface="Open Sans" panose="020B0606030504020204" pitchFamily="34" charset="0"/>
              </a:rPr>
              <a:t>ADVANTAGES OF HYBRID NETWORK TOPOLOGY</a:t>
            </a:r>
            <a:endParaRPr lang="en-US" sz="1400" dirty="0">
              <a:effectLst/>
              <a:latin typeface="Times New Roman" panose="02020603050405020304" pitchFamily="18" charset="0"/>
              <a:ea typeface="Times New Roman" panose="02020603050405020304" pitchFamily="18" charset="0"/>
            </a:endParaRPr>
          </a:p>
          <a:p>
            <a:endParaRPr lang="en-US" dirty="0"/>
          </a:p>
        </p:txBody>
      </p:sp>
      <p:sp>
        <p:nvSpPr>
          <p:cNvPr id="4" name="Content Placeholder 3">
            <a:extLst>
              <a:ext uri="{FF2B5EF4-FFF2-40B4-BE49-F238E27FC236}">
                <a16:creationId xmlns:a16="http://schemas.microsoft.com/office/drawing/2014/main" id="{D52B3379-A1C9-4908-B1E4-4EFBE21D7286}"/>
              </a:ext>
            </a:extLst>
          </p:cNvPr>
          <p:cNvSpPr>
            <a:spLocks noGrp="1"/>
          </p:cNvSpPr>
          <p:nvPr>
            <p:ph sz="half" idx="2"/>
          </p:nvPr>
        </p:nvSpPr>
        <p:spPr>
          <a:xfrm>
            <a:off x="543586" y="2412932"/>
            <a:ext cx="5429114" cy="3515555"/>
          </a:xfrm>
        </p:spPr>
        <p:txBody>
          <a:bodyPr/>
          <a:lstStyle/>
          <a:p>
            <a:pPr marL="342900" marR="0" lvl="0" indent="-342900">
              <a:lnSpc>
                <a:spcPct val="150000"/>
              </a:lnSpc>
              <a:spcBef>
                <a:spcPts val="0"/>
              </a:spcBef>
              <a:spcAft>
                <a:spcPts val="0"/>
              </a:spcAft>
              <a:buFont typeface="Wingdings 2" panose="05020102010507070707" pitchFamily="18" charset="2"/>
              <a:buChar char="â"/>
            </a:pPr>
            <a:r>
              <a:rPr lang="en-US" sz="1600" dirty="0">
                <a:solidFill>
                  <a:srgbClr val="FFFFFF"/>
                </a:solidFill>
                <a:effectLst/>
                <a:latin typeface="Bookman Old Style" panose="02050604050505020204" pitchFamily="18" charset="0"/>
                <a:ea typeface="Times New Roman" panose="02020603050405020304" pitchFamily="18" charset="0"/>
                <a:cs typeface="Open Sans" panose="020B0606030504020204" pitchFamily="34" charset="0"/>
              </a:rPr>
              <a:t>Reliable : Fault detection and troubleshooting is easy in this type of topology. </a:t>
            </a:r>
          </a:p>
          <a:p>
            <a:pPr marL="342900" marR="0" lvl="0" indent="-342900">
              <a:lnSpc>
                <a:spcPct val="150000"/>
              </a:lnSpc>
              <a:spcBef>
                <a:spcPts val="0"/>
              </a:spcBef>
              <a:spcAft>
                <a:spcPts val="0"/>
              </a:spcAft>
              <a:buFont typeface="Wingdings 2" panose="05020102010507070707" pitchFamily="18" charset="2"/>
              <a:buChar char="â"/>
            </a:pPr>
            <a:r>
              <a:rPr lang="en-US" sz="1600" dirty="0">
                <a:solidFill>
                  <a:srgbClr val="FFFFFF"/>
                </a:solidFill>
                <a:effectLst/>
                <a:latin typeface="Bookman Old Style" panose="02050604050505020204" pitchFamily="18" charset="0"/>
                <a:ea typeface="Times New Roman" panose="02020603050405020304" pitchFamily="18" charset="0"/>
                <a:cs typeface="Open Sans" panose="020B0606030504020204" pitchFamily="34" charset="0"/>
              </a:rPr>
              <a:t>Scalable: It’s easy to add new components.</a:t>
            </a:r>
            <a:endParaRPr lang="en-US" sz="1600" dirty="0">
              <a:solidFill>
                <a:srgbClr val="FFFFFF"/>
              </a:solidFill>
              <a:effectLst/>
              <a:latin typeface="Bookman Old Style" panose="02050604050505020204" pitchFamily="18" charset="0"/>
              <a:ea typeface="Times New Roman" panose="02020603050405020304" pitchFamily="18" charset="0"/>
            </a:endParaRPr>
          </a:p>
          <a:p>
            <a:pPr marL="342900" marR="0" lvl="0" indent="-342900">
              <a:lnSpc>
                <a:spcPct val="150000"/>
              </a:lnSpc>
              <a:spcBef>
                <a:spcPts val="0"/>
              </a:spcBef>
              <a:spcAft>
                <a:spcPts val="0"/>
              </a:spcAft>
              <a:buFont typeface="Wingdings 2" panose="05020102010507070707" pitchFamily="18" charset="2"/>
              <a:buChar char="â"/>
            </a:pPr>
            <a:r>
              <a:rPr lang="en-US" sz="1600" dirty="0">
                <a:solidFill>
                  <a:srgbClr val="FFFFFF"/>
                </a:solidFill>
                <a:effectLst/>
                <a:latin typeface="Bookman Old Style" panose="02050604050505020204" pitchFamily="18" charset="0"/>
                <a:ea typeface="Times New Roman" panose="02020603050405020304" pitchFamily="18" charset="0"/>
                <a:cs typeface="Open Sans" panose="020B0606030504020204" pitchFamily="34" charset="0"/>
              </a:rPr>
              <a:t>Flexible: Can be designed according to the requirements of the organization and by optimizing the available resources</a:t>
            </a:r>
          </a:p>
          <a:p>
            <a:pPr marL="342900" marR="0" lvl="0" indent="-342900">
              <a:lnSpc>
                <a:spcPct val="150000"/>
              </a:lnSpc>
              <a:spcBef>
                <a:spcPts val="0"/>
              </a:spcBef>
              <a:spcAft>
                <a:spcPts val="0"/>
              </a:spcAft>
              <a:buFont typeface="Wingdings 2" panose="05020102010507070707" pitchFamily="18" charset="2"/>
              <a:buChar char="â"/>
            </a:pPr>
            <a:r>
              <a:rPr lang="en-US" sz="1600" dirty="0">
                <a:solidFill>
                  <a:srgbClr val="FFFFFF"/>
                </a:solidFill>
                <a:effectLst/>
                <a:latin typeface="Bookman Old Style" panose="02050604050505020204" pitchFamily="18" charset="0"/>
                <a:ea typeface="Times New Roman" panose="02020603050405020304" pitchFamily="18" charset="0"/>
                <a:cs typeface="Open Sans" panose="020B0606030504020204" pitchFamily="34" charset="0"/>
              </a:rPr>
              <a:t>Effective: the strength of each used topology is maximized and its weakness reduced. </a:t>
            </a:r>
            <a:endParaRPr lang="en-US" dirty="0">
              <a:solidFill>
                <a:srgbClr val="FFFFFF"/>
              </a:solidFill>
            </a:endParaRPr>
          </a:p>
        </p:txBody>
      </p:sp>
      <p:sp>
        <p:nvSpPr>
          <p:cNvPr id="5" name="Text Placeholder 4">
            <a:extLst>
              <a:ext uri="{FF2B5EF4-FFF2-40B4-BE49-F238E27FC236}">
                <a16:creationId xmlns:a16="http://schemas.microsoft.com/office/drawing/2014/main" id="{8873186D-A84D-4549-B36B-7C3D1E7CE210}"/>
              </a:ext>
            </a:extLst>
          </p:cNvPr>
          <p:cNvSpPr>
            <a:spLocks noGrp="1"/>
          </p:cNvSpPr>
          <p:nvPr>
            <p:ph type="body" sz="quarter" idx="3"/>
          </p:nvPr>
        </p:nvSpPr>
        <p:spPr>
          <a:xfrm>
            <a:off x="6220092" y="1819584"/>
            <a:ext cx="5436392" cy="415059"/>
          </a:xfrm>
        </p:spPr>
        <p:txBody>
          <a:bodyPr anchor="t"/>
          <a:lstStyle/>
          <a:p>
            <a:r>
              <a:rPr lang="en-US" dirty="0"/>
              <a:t>DISADVANTAGES OF HYBRID TOPOLOGY</a:t>
            </a:r>
          </a:p>
          <a:p>
            <a:endParaRPr lang="en-US" dirty="0"/>
          </a:p>
        </p:txBody>
      </p:sp>
      <p:sp>
        <p:nvSpPr>
          <p:cNvPr id="6" name="Content Placeholder 5">
            <a:extLst>
              <a:ext uri="{FF2B5EF4-FFF2-40B4-BE49-F238E27FC236}">
                <a16:creationId xmlns:a16="http://schemas.microsoft.com/office/drawing/2014/main" id="{5C843D48-531E-4C98-A364-217AEB878B58}"/>
              </a:ext>
            </a:extLst>
          </p:cNvPr>
          <p:cNvSpPr>
            <a:spLocks noGrp="1"/>
          </p:cNvSpPr>
          <p:nvPr>
            <p:ph sz="quarter" idx="4"/>
          </p:nvPr>
        </p:nvSpPr>
        <p:spPr>
          <a:xfrm>
            <a:off x="6212023" y="2427370"/>
            <a:ext cx="5665552" cy="3694388"/>
          </a:xfrm>
        </p:spPr>
        <p:txBody>
          <a:bodyPr/>
          <a:lstStyle/>
          <a:p>
            <a:pPr marL="342900" marR="0" lvl="0" indent="-342900">
              <a:lnSpc>
                <a:spcPct val="150000"/>
              </a:lnSpc>
              <a:spcBef>
                <a:spcPts val="0"/>
              </a:spcBef>
              <a:spcAft>
                <a:spcPts val="0"/>
              </a:spcAft>
              <a:buFont typeface="Wingdings 2" panose="05020102010507070707" pitchFamily="18" charset="2"/>
              <a:buChar char="â"/>
            </a:pPr>
            <a:r>
              <a:rPr lang="en-US" sz="1800" dirty="0">
                <a:solidFill>
                  <a:srgbClr val="FFFFFF"/>
                </a:solidFill>
                <a:effectLst/>
                <a:latin typeface="Bookman Old Style" panose="02050604050505020204" pitchFamily="18" charset="0"/>
                <a:ea typeface="Times New Roman" panose="02020603050405020304" pitchFamily="18" charset="0"/>
                <a:cs typeface="Open Sans" panose="020B0606030504020204" pitchFamily="34" charset="0"/>
              </a:rPr>
              <a:t>Complexity of Design: Its not easy to design this type of architecture </a:t>
            </a:r>
          </a:p>
          <a:p>
            <a:pPr marL="342900" marR="0" lvl="0" indent="-342900">
              <a:lnSpc>
                <a:spcPct val="150000"/>
              </a:lnSpc>
              <a:spcBef>
                <a:spcPts val="0"/>
              </a:spcBef>
              <a:spcAft>
                <a:spcPts val="0"/>
              </a:spcAft>
              <a:buFont typeface="Wingdings 2" panose="05020102010507070707" pitchFamily="18" charset="2"/>
              <a:buChar char="â"/>
            </a:pPr>
            <a:r>
              <a:rPr lang="en-US" sz="1800" dirty="0">
                <a:solidFill>
                  <a:srgbClr val="FFFFFF"/>
                </a:solidFill>
                <a:effectLst/>
                <a:latin typeface="Bookman Old Style" panose="02050604050505020204" pitchFamily="18" charset="0"/>
                <a:ea typeface="Times New Roman" panose="02020603050405020304" pitchFamily="18" charset="0"/>
                <a:cs typeface="Open Sans" panose="020B0606030504020204" pitchFamily="34" charset="0"/>
              </a:rPr>
              <a:t>Costly Hub: The hubs used to connect two distinct networks, are very expensive.</a:t>
            </a:r>
            <a:endParaRPr lang="en-US" sz="1800" dirty="0">
              <a:solidFill>
                <a:srgbClr val="FFFFFF"/>
              </a:solidFill>
              <a:effectLst/>
              <a:latin typeface="Bookman Old Style" panose="02050604050505020204" pitchFamily="18" charset="0"/>
              <a:ea typeface="Times New Roman" panose="02020603050405020304" pitchFamily="18" charset="0"/>
            </a:endParaRPr>
          </a:p>
          <a:p>
            <a:pPr marL="342900" marR="0" lvl="0" indent="-342900">
              <a:lnSpc>
                <a:spcPct val="150000"/>
              </a:lnSpc>
              <a:spcBef>
                <a:spcPts val="0"/>
              </a:spcBef>
              <a:spcAft>
                <a:spcPts val="0"/>
              </a:spcAft>
              <a:buFont typeface="Wingdings 2" panose="05020102010507070707" pitchFamily="18" charset="2"/>
              <a:buChar char="â"/>
            </a:pPr>
            <a:r>
              <a:rPr lang="en-US" sz="1800" dirty="0">
                <a:solidFill>
                  <a:srgbClr val="FFFFFF"/>
                </a:solidFill>
                <a:effectLst/>
                <a:latin typeface="Bookman Old Style" panose="02050604050505020204" pitchFamily="18" charset="0"/>
                <a:ea typeface="Times New Roman" panose="02020603050405020304" pitchFamily="18" charset="0"/>
                <a:cs typeface="Open Sans" panose="020B0606030504020204" pitchFamily="34" charset="0"/>
              </a:rPr>
              <a:t>Costly Infrastructure: As hybrid architectures are usually larger in scale, they require a lot of cables, cooling systems, sophisticate network devices, etc.</a:t>
            </a:r>
            <a:endParaRPr lang="en-US" sz="1800" dirty="0">
              <a:solidFill>
                <a:srgbClr val="FFFFFF"/>
              </a:solidFill>
              <a:effectLst/>
              <a:latin typeface="Bookman Old Style" panose="02050604050505020204" pitchFamily="18" charset="0"/>
              <a:ea typeface="Times New Roman" panose="02020603050405020304" pitchFamily="18" charset="0"/>
            </a:endParaRPr>
          </a:p>
          <a:p>
            <a:endParaRPr lang="en-US" dirty="0"/>
          </a:p>
        </p:txBody>
      </p:sp>
      <p:sp>
        <p:nvSpPr>
          <p:cNvPr id="9" name="Slide Number Placeholder 8">
            <a:extLst>
              <a:ext uri="{FF2B5EF4-FFF2-40B4-BE49-F238E27FC236}">
                <a16:creationId xmlns:a16="http://schemas.microsoft.com/office/drawing/2014/main" id="{ACF16249-6F18-433D-8B3B-9DF59BB81425}"/>
              </a:ext>
            </a:extLst>
          </p:cNvPr>
          <p:cNvSpPr>
            <a:spLocks noGrp="1"/>
          </p:cNvSpPr>
          <p:nvPr>
            <p:ph type="sldNum" sz="quarter" idx="12"/>
          </p:nvPr>
        </p:nvSpPr>
        <p:spPr/>
        <p:txBody>
          <a:bodyPr/>
          <a:lstStyle/>
          <a:p>
            <a:fld id="{DBA1B0FB-D917-4C8C-928F-313BD683BF39}" type="slidenum">
              <a:rPr lang="en-US" smtClean="0"/>
              <a:t>37</a:t>
            </a:fld>
            <a:endParaRPr lang="en-US"/>
          </a:p>
        </p:txBody>
      </p:sp>
    </p:spTree>
    <p:extLst>
      <p:ext uri="{BB962C8B-B14F-4D97-AF65-F5344CB8AC3E}">
        <p14:creationId xmlns:p14="http://schemas.microsoft.com/office/powerpoint/2010/main" val="2089253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3" name="Picture 22">
            <a:extLst>
              <a:ext uri="{FF2B5EF4-FFF2-40B4-BE49-F238E27FC236}">
                <a16:creationId xmlns:a16="http://schemas.microsoft.com/office/drawing/2014/main" id="{D61DA5DB-43C5-4950-918B-64E154A2F592}"/>
              </a:ext>
            </a:extLst>
          </p:cNvPr>
          <p:cNvPicPr>
            <a:picLocks noChangeAspect="1"/>
          </p:cNvPicPr>
          <p:nvPr/>
        </p:nvPicPr>
        <p:blipFill rotWithShape="1">
          <a:blip r:embed="rId3"/>
          <a:srcRect l="1641" t="2871" r="1086" b="2871"/>
          <a:stretch/>
        </p:blipFill>
        <p:spPr>
          <a:xfrm>
            <a:off x="188782" y="119956"/>
            <a:ext cx="11814436" cy="6642794"/>
          </a:xfrm>
          <a:prstGeom prst="rect">
            <a:avLst/>
          </a:prstGeom>
        </p:spPr>
      </p:pic>
    </p:spTree>
    <p:extLst>
      <p:ext uri="{BB962C8B-B14F-4D97-AF65-F5344CB8AC3E}">
        <p14:creationId xmlns:p14="http://schemas.microsoft.com/office/powerpoint/2010/main" val="3891345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673429" y="284906"/>
            <a:ext cx="10932529" cy="877144"/>
          </a:xfrm>
        </p:spPr>
        <p:txBody>
          <a:bodyPr vert="horz" wrap="square" lIns="0" tIns="0" rIns="0" bIns="0" rtlCol="0" anchor="t" anchorCtr="0">
            <a:normAutofit fontScale="90000"/>
          </a:bodyPr>
          <a:lstStyle/>
          <a:p>
            <a:pPr>
              <a:lnSpc>
                <a:spcPct val="100000"/>
              </a:lnSpc>
            </a:pPr>
            <a:r>
              <a:rPr lang="en-US" kern="1200" dirty="0">
                <a:solidFill>
                  <a:schemeClr val="tx1"/>
                </a:solidFill>
                <a:latin typeface="+mj-lt"/>
                <a:ea typeface="+mj-ea"/>
                <a:cs typeface="+mj-cs"/>
              </a:rPr>
              <a:t>Advantages and Disadvantages  of Network</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r="2" b="19251"/>
          <a:stretch/>
        </p:blipFill>
        <p:spPr>
          <a:xfrm>
            <a:off x="8020628" y="1962150"/>
            <a:ext cx="4033044" cy="4033044"/>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1" name="Group 5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54668" y="1305189"/>
            <a:ext cx="6475754" cy="4894110"/>
          </a:xfrm>
          <a:noFill/>
        </p:spPr>
        <p:txBody>
          <a:bodyPr vert="horz" wrap="square" lIns="0" tIns="0" rIns="0" bIns="0" rtlCol="0" anchor="t">
            <a:noAutofit/>
          </a:bodyPr>
          <a:lstStyle/>
          <a:p>
            <a:pPr marL="0" indent="0">
              <a:lnSpc>
                <a:spcPct val="150000"/>
              </a:lnSpc>
              <a:buNone/>
            </a:pPr>
            <a:r>
              <a:rPr lang="en-US" sz="4800" dirty="0">
                <a:solidFill>
                  <a:schemeClr val="tx1"/>
                </a:solidFill>
                <a:latin typeface="+mj-lt"/>
                <a:ea typeface="+mj-ea"/>
                <a:cs typeface="+mj-cs"/>
              </a:rPr>
              <a:t>List  5 benefits</a:t>
            </a:r>
          </a:p>
          <a:p>
            <a:pPr marL="0" indent="0">
              <a:lnSpc>
                <a:spcPct val="150000"/>
              </a:lnSpc>
              <a:buNone/>
            </a:pPr>
            <a:r>
              <a:rPr lang="en-US" sz="4800" dirty="0">
                <a:solidFill>
                  <a:schemeClr val="tx1"/>
                </a:solidFill>
                <a:latin typeface="+mj-lt"/>
                <a:ea typeface="+mj-ea"/>
                <a:cs typeface="+mj-cs"/>
              </a:rPr>
              <a:t>5  disadvantages </a:t>
            </a:r>
          </a:p>
        </p:txBody>
      </p:sp>
    </p:spTree>
    <p:extLst>
      <p:ext uri="{BB962C8B-B14F-4D97-AF65-F5344CB8AC3E}">
        <p14:creationId xmlns:p14="http://schemas.microsoft.com/office/powerpoint/2010/main" val="263276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5</a:t>
            </a:fld>
            <a:endParaRPr lang="en-US"/>
          </a:p>
        </p:txBody>
      </p:sp>
      <p:sp>
        <p:nvSpPr>
          <p:cNvPr id="5" name="Rectangle 4"/>
          <p:cNvSpPr/>
          <p:nvPr/>
        </p:nvSpPr>
        <p:spPr>
          <a:xfrm>
            <a:off x="338591" y="105459"/>
            <a:ext cx="11853409" cy="6555641"/>
          </a:xfrm>
          <a:prstGeom prst="rect">
            <a:avLst/>
          </a:prstGeom>
        </p:spPr>
        <p:txBody>
          <a:bodyPr wrap="square">
            <a:spAutoFit/>
          </a:bodyPr>
          <a:lstStyle/>
          <a:p>
            <a:pPr>
              <a:lnSpc>
                <a:spcPct val="150000"/>
              </a:lnSpc>
            </a:pPr>
            <a:r>
              <a:rPr lang="en-US" sz="2000" dirty="0">
                <a:latin typeface="Bookman Old Style" panose="02050604050505020204" pitchFamily="18" charset="0"/>
              </a:rPr>
              <a:t>Here are some of the main benefits of networking computers and devices (rather than using a number of stand-alone computers):</a:t>
            </a:r>
          </a:p>
          <a:p>
            <a:pPr marL="342900" indent="-342900">
              <a:lnSpc>
                <a:spcPct val="200000"/>
              </a:lnSpc>
              <a:buFont typeface="Arial" panose="020B0604020202020204" pitchFamily="34" charset="0"/>
              <a:buChar char="•"/>
            </a:pPr>
            <a:r>
              <a:rPr lang="en-US" sz="2000" dirty="0">
                <a:latin typeface="Bookman Old Style" panose="02050604050505020204" pitchFamily="18" charset="0"/>
              </a:rPr>
              <a:t>Devices, such as printers, can be shared (thus reducing costs).</a:t>
            </a:r>
          </a:p>
          <a:p>
            <a:pPr marL="342900" indent="-342900">
              <a:lnSpc>
                <a:spcPct val="200000"/>
              </a:lnSpc>
              <a:buFont typeface="Arial" panose="020B0604020202020204" pitchFamily="34" charset="0"/>
              <a:buChar char="•"/>
            </a:pPr>
            <a:r>
              <a:rPr lang="en-US" sz="2000" dirty="0" err="1">
                <a:latin typeface="Bookman Old Style" panose="02050604050505020204" pitchFamily="18" charset="0"/>
              </a:rPr>
              <a:t>Licences</a:t>
            </a:r>
            <a:r>
              <a:rPr lang="en-US" sz="2000" dirty="0">
                <a:latin typeface="Bookman Old Style" panose="02050604050505020204" pitchFamily="18" charset="0"/>
              </a:rPr>
              <a:t> to run software on networks are often far cheaper than buying </a:t>
            </a:r>
            <a:r>
              <a:rPr lang="en-US" sz="2000" dirty="0" err="1">
                <a:latin typeface="Bookman Old Style" panose="02050604050505020204" pitchFamily="18" charset="0"/>
              </a:rPr>
              <a:t>licences</a:t>
            </a:r>
            <a:r>
              <a:rPr lang="en-US" sz="2000" dirty="0">
                <a:latin typeface="Bookman Old Style" panose="02050604050505020204" pitchFamily="18" charset="0"/>
              </a:rPr>
              <a:t> for an equivalent number of stand-alone computers.</a:t>
            </a:r>
          </a:p>
          <a:p>
            <a:pPr marL="342900" indent="-342900">
              <a:lnSpc>
                <a:spcPct val="200000"/>
              </a:lnSpc>
              <a:buFont typeface="Arial" panose="020B0604020202020204" pitchFamily="34" charset="0"/>
              <a:buChar char="•"/>
            </a:pPr>
            <a:r>
              <a:rPr lang="en-US" sz="2000" dirty="0">
                <a:latin typeface="Bookman Old Style" panose="02050604050505020204" pitchFamily="18" charset="0"/>
              </a:rPr>
              <a:t>Users can share files and data.</a:t>
            </a:r>
          </a:p>
          <a:p>
            <a:pPr marL="342900" indent="-342900">
              <a:lnSpc>
                <a:spcPct val="200000"/>
              </a:lnSpc>
              <a:buFont typeface="Arial" panose="020B0604020202020204" pitchFamily="34" charset="0"/>
              <a:buChar char="•"/>
            </a:pPr>
            <a:r>
              <a:rPr lang="en-US" sz="2000" dirty="0">
                <a:latin typeface="Bookman Old Style" panose="02050604050505020204" pitchFamily="18" charset="0"/>
              </a:rPr>
              <a:t>Access to reliable data that comes from a central source, such as a file server.</a:t>
            </a:r>
          </a:p>
          <a:p>
            <a:pPr marL="342900" indent="-342900">
              <a:lnSpc>
                <a:spcPct val="200000"/>
              </a:lnSpc>
              <a:buFont typeface="Arial" panose="020B0604020202020204" pitchFamily="34" charset="0"/>
              <a:buChar char="•"/>
            </a:pPr>
            <a:r>
              <a:rPr lang="en-US" sz="2000" dirty="0">
                <a:latin typeface="Bookman Old Style" panose="02050604050505020204" pitchFamily="18" charset="0"/>
              </a:rPr>
              <a:t>Data and files can be backed up centrally at the end of each day.</a:t>
            </a:r>
          </a:p>
          <a:p>
            <a:pPr marL="342900" indent="-342900">
              <a:lnSpc>
                <a:spcPct val="200000"/>
              </a:lnSpc>
              <a:buFont typeface="Arial" panose="020B0604020202020204" pitchFamily="34" charset="0"/>
              <a:buChar char="•"/>
            </a:pPr>
            <a:r>
              <a:rPr lang="en-US" sz="2000" dirty="0">
                <a:latin typeface="Bookman Old Style" panose="02050604050505020204" pitchFamily="18" charset="0"/>
              </a:rPr>
              <a:t>Users can communicate using email and instant messaging.</a:t>
            </a:r>
          </a:p>
          <a:p>
            <a:pPr marL="342900" indent="-342900">
              <a:lnSpc>
                <a:spcPct val="200000"/>
              </a:lnSpc>
              <a:buFont typeface="Arial" panose="020B0604020202020204" pitchFamily="34" charset="0"/>
              <a:buChar char="•"/>
            </a:pPr>
            <a:r>
              <a:rPr lang="en-US" sz="2000" dirty="0">
                <a:latin typeface="Bookman Old Style" panose="02050604050505020204" pitchFamily="18" charset="0"/>
              </a:rPr>
              <a:t>A network manager can oversee the network and, for example, apply access rights to certain files, or restrict access to external networks, such as the internet.</a:t>
            </a:r>
          </a:p>
        </p:txBody>
      </p:sp>
    </p:spTree>
    <p:extLst>
      <p:ext uri="{BB962C8B-B14F-4D97-AF65-F5344CB8AC3E}">
        <p14:creationId xmlns:p14="http://schemas.microsoft.com/office/powerpoint/2010/main" val="1794608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BA1B0FB-D917-4C8C-928F-313BD683BF39}" type="slidenum">
              <a:rPr lang="en-US" smtClean="0"/>
              <a:t>6</a:t>
            </a:fld>
            <a:endParaRPr lang="en-US"/>
          </a:p>
        </p:txBody>
      </p:sp>
      <p:sp>
        <p:nvSpPr>
          <p:cNvPr id="5" name="Rectangle 4"/>
          <p:cNvSpPr/>
          <p:nvPr/>
        </p:nvSpPr>
        <p:spPr>
          <a:xfrm>
            <a:off x="420235" y="688965"/>
            <a:ext cx="11090273" cy="3277820"/>
          </a:xfrm>
          <a:prstGeom prst="rect">
            <a:avLst/>
          </a:prstGeom>
        </p:spPr>
        <p:txBody>
          <a:bodyPr wrap="square">
            <a:spAutoFit/>
          </a:bodyPr>
          <a:lstStyle/>
          <a:p>
            <a:pPr>
              <a:lnSpc>
                <a:spcPct val="150000"/>
              </a:lnSpc>
            </a:pPr>
            <a:r>
              <a:rPr lang="en-US" dirty="0">
                <a:latin typeface="Bookman Old Style" panose="02050604050505020204" pitchFamily="18" charset="0"/>
              </a:rPr>
              <a:t>There are also a number of drawbacks:</a:t>
            </a:r>
          </a:p>
          <a:p>
            <a:pPr marL="342900" indent="-342900">
              <a:lnSpc>
                <a:spcPct val="200000"/>
              </a:lnSpc>
              <a:buFont typeface="Arial" panose="020B0604020202020204" pitchFamily="34" charset="0"/>
              <a:buChar char="•"/>
            </a:pPr>
            <a:r>
              <a:rPr lang="en-US" dirty="0">
                <a:latin typeface="Bookman Old Style" panose="02050604050505020204" pitchFamily="18" charset="0"/>
              </a:rPr>
              <a:t>Cabling and servers can be an expensive initial outlay.</a:t>
            </a:r>
          </a:p>
          <a:p>
            <a:pPr marL="342900" indent="-342900">
              <a:lnSpc>
                <a:spcPct val="200000"/>
              </a:lnSpc>
              <a:buFont typeface="Arial" panose="020B0604020202020204" pitchFamily="34" charset="0"/>
              <a:buChar char="•"/>
            </a:pPr>
            <a:r>
              <a:rPr lang="en-US" dirty="0">
                <a:latin typeface="Bookman Old Style" panose="02050604050505020204" pitchFamily="18" charset="0"/>
              </a:rPr>
              <a:t>Managing a large network can be a complex and difficult task.</a:t>
            </a:r>
          </a:p>
          <a:p>
            <a:pPr marL="342900" indent="-342900">
              <a:lnSpc>
                <a:spcPct val="200000"/>
              </a:lnSpc>
              <a:buFont typeface="Arial" panose="020B0604020202020204" pitchFamily="34" charset="0"/>
              <a:buChar char="•"/>
            </a:pPr>
            <a:r>
              <a:rPr lang="en-US" dirty="0">
                <a:latin typeface="Bookman Old Style" panose="02050604050505020204" pitchFamily="18" charset="0"/>
              </a:rPr>
              <a:t>A breakdown of devices, such as the file servers, can affect the whole network.</a:t>
            </a:r>
          </a:p>
          <a:p>
            <a:pPr marL="342900" indent="-342900">
              <a:lnSpc>
                <a:spcPct val="200000"/>
              </a:lnSpc>
              <a:buFont typeface="Arial" panose="020B0604020202020204" pitchFamily="34" charset="0"/>
              <a:buChar char="•"/>
            </a:pPr>
            <a:r>
              <a:rPr lang="en-US" dirty="0">
                <a:latin typeface="Bookman Old Style" panose="02050604050505020204" pitchFamily="18" charset="0"/>
              </a:rPr>
              <a:t>Malware and hacking can affect entire networks (particularly if a LAN is part of a much larger WAN), although firewalls do afford some protection in this respect</a:t>
            </a:r>
          </a:p>
        </p:txBody>
      </p:sp>
    </p:spTree>
    <p:extLst>
      <p:ext uri="{BB962C8B-B14F-4D97-AF65-F5344CB8AC3E}">
        <p14:creationId xmlns:p14="http://schemas.microsoft.com/office/powerpoint/2010/main" val="2709389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17452"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26506" y="217475"/>
            <a:ext cx="6640512" cy="1145514"/>
          </a:xfrm>
        </p:spPr>
        <p:txBody>
          <a:bodyPr vert="horz" wrap="square" lIns="0" tIns="0" rIns="0" bIns="0" rtlCol="0" anchor="t" anchorCtr="0">
            <a:normAutofit/>
          </a:bodyPr>
          <a:lstStyle/>
          <a:p>
            <a:pPr>
              <a:lnSpc>
                <a:spcPct val="100000"/>
              </a:lnSpc>
            </a:pPr>
            <a:r>
              <a:rPr lang="en-US" sz="6400" kern="1200" dirty="0">
                <a:solidFill>
                  <a:schemeClr val="tx1"/>
                </a:solidFill>
                <a:latin typeface="+mj-lt"/>
                <a:ea typeface="+mj-ea"/>
                <a:cs typeface="+mj-cs"/>
              </a:rPr>
              <a:t>Types of Network</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324088" y="1394751"/>
            <a:ext cx="9000000" cy="5157868"/>
          </a:xfrm>
        </p:spPr>
        <p:txBody>
          <a:bodyPr vert="horz" wrap="square" lIns="0" tIns="0" rIns="0" bIns="0" rtlCol="0">
            <a:noAutofit/>
          </a:bodyPr>
          <a:lstStyle/>
          <a:p>
            <a:pPr>
              <a:lnSpc>
                <a:spcPct val="170000"/>
              </a:lnSpc>
            </a:pPr>
            <a:r>
              <a:rPr lang="en-US" sz="2000" b="1" dirty="0">
                <a:solidFill>
                  <a:schemeClr val="tx1"/>
                </a:solidFill>
                <a:latin typeface="Bookman Old Style" panose="02050604050505020204" pitchFamily="18" charset="0"/>
                <a:ea typeface="+mj-ea"/>
                <a:cs typeface="+mj-cs"/>
              </a:rPr>
              <a:t>  LAN</a:t>
            </a:r>
          </a:p>
          <a:p>
            <a:pPr indent="0">
              <a:lnSpc>
                <a:spcPct val="170000"/>
              </a:lnSpc>
            </a:pPr>
            <a:r>
              <a:rPr lang="en-US" sz="2000" dirty="0">
                <a:solidFill>
                  <a:schemeClr val="tx1"/>
                </a:solidFill>
                <a:latin typeface="Bookman Old Style" panose="02050604050505020204" pitchFamily="18" charset="0"/>
                <a:ea typeface="+mj-ea"/>
                <a:cs typeface="+mj-cs"/>
              </a:rPr>
              <a:t>A local area network (LAN) is two or more computers connected directly within a small geographical area such as a room, building or group of closely placed buildings.</a:t>
            </a:r>
          </a:p>
          <a:p>
            <a:pPr marL="0" indent="0">
              <a:lnSpc>
                <a:spcPct val="170000"/>
              </a:lnSpc>
            </a:pPr>
            <a:r>
              <a:rPr lang="en-US" sz="2000" b="1" dirty="0">
                <a:solidFill>
                  <a:schemeClr val="tx1"/>
                </a:solidFill>
                <a:latin typeface="Bookman Old Style" panose="02050604050505020204" pitchFamily="18" charset="0"/>
                <a:ea typeface="+mj-ea"/>
                <a:cs typeface="+mj-cs"/>
              </a:rPr>
              <a:t>  WAN </a:t>
            </a:r>
          </a:p>
          <a:p>
            <a:pPr indent="0">
              <a:lnSpc>
                <a:spcPct val="170000"/>
              </a:lnSpc>
            </a:pPr>
            <a:r>
              <a:rPr lang="en-US" sz="2000" dirty="0">
                <a:solidFill>
                  <a:schemeClr val="tx1"/>
                </a:solidFill>
                <a:latin typeface="Bookman Old Style" panose="02050604050505020204" pitchFamily="18" charset="0"/>
                <a:ea typeface="+mj-ea"/>
                <a:cs typeface="+mj-cs"/>
              </a:rPr>
              <a:t>A wide area network is two or more computers that are geographically dispersed, linked by communication facilities such as telephone system or microwave relays.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6414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4"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9"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Oval 5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pic>
        <p:nvPicPr>
          <p:cNvPr id="21" name="Picture Placeholder 13" descr="Data Points Digital background">
            <a:extLst>
              <a:ext uri="{FF2B5EF4-FFF2-40B4-BE49-F238E27FC236}">
                <a16:creationId xmlns:a16="http://schemas.microsoft.com/office/drawing/2014/main" id="{86F0FB3C-EFE1-4419-8D5E-E2E0C83FB434}"/>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b="38859"/>
          <a:stretch/>
        </p:blipFill>
        <p:spPr>
          <a:xfrm>
            <a:off x="59412" y="4985"/>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pic>
        <p:nvPicPr>
          <p:cNvPr id="4" name="Network Types  LAN, WAN, PAN, CAN, MAN, SAN, WLAN">
            <a:hlinkClick r:id="" action="ppaction://media"/>
            <a:extLst>
              <a:ext uri="{FF2B5EF4-FFF2-40B4-BE49-F238E27FC236}">
                <a16:creationId xmlns:a16="http://schemas.microsoft.com/office/drawing/2014/main" id="{353C8E04-4182-4C5E-8A87-0CFAB7F523D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4568" y="941309"/>
            <a:ext cx="11464224" cy="5755319"/>
          </a:xfrm>
          <a:prstGeom prst="rect">
            <a:avLst/>
          </a:prstGeom>
        </p:spPr>
      </p:pic>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774845" y="363345"/>
            <a:ext cx="10212351" cy="711292"/>
          </a:xfrm>
        </p:spPr>
        <p:txBody>
          <a:bodyPr vert="horz" wrap="square" lIns="0" tIns="0" rIns="0" bIns="0" rtlCol="0" anchor="t" anchorCtr="0">
            <a:noAutofit/>
          </a:bodyPr>
          <a:lstStyle/>
          <a:p>
            <a:pPr algn="ctr">
              <a:lnSpc>
                <a:spcPct val="100000"/>
              </a:lnSpc>
            </a:pPr>
            <a:r>
              <a:rPr lang="en-US" sz="2800" dirty="0"/>
              <a:t>Watch the video and answer the question on the next slide</a:t>
            </a:r>
            <a:endParaRPr lang="en-US" sz="2800" kern="1200" dirty="0">
              <a:solidFill>
                <a:schemeClr val="tx1"/>
              </a:solidFill>
              <a:latin typeface="+mj-lt"/>
              <a:ea typeface="+mj-ea"/>
              <a:cs typeface="+mj-cs"/>
            </a:endParaRPr>
          </a:p>
        </p:txBody>
      </p:sp>
    </p:spTree>
    <p:extLst>
      <p:ext uri="{BB962C8B-B14F-4D97-AF65-F5344CB8AC3E}">
        <p14:creationId xmlns:p14="http://schemas.microsoft.com/office/powerpoint/2010/main" val="313640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7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549276"/>
            <a:ext cx="7307261" cy="850900"/>
          </a:xfrm>
        </p:spPr>
        <p:txBody>
          <a:bodyPr anchor="t"/>
          <a:lstStyle/>
          <a:p>
            <a:r>
              <a:rPr lang="en-US" dirty="0"/>
              <a:t>Characteristics of a LAN</a:t>
            </a: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9634977" y="1642378"/>
            <a:ext cx="2435580" cy="2435580"/>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9915525" y="596391"/>
            <a:ext cx="1758950" cy="1758950"/>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10110276" y="2952111"/>
            <a:ext cx="1832484" cy="1832484"/>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5" name="Content Placeholder 4">
            <a:extLst>
              <a:ext uri="{FF2B5EF4-FFF2-40B4-BE49-F238E27FC236}">
                <a16:creationId xmlns:a16="http://schemas.microsoft.com/office/drawing/2014/main" id="{4EBA9ABF-C712-4943-AC9C-09248F6EC28E}"/>
              </a:ext>
            </a:extLst>
          </p:cNvPr>
          <p:cNvSpPr>
            <a:spLocks noGrp="1"/>
          </p:cNvSpPr>
          <p:nvPr>
            <p:ph idx="1"/>
          </p:nvPr>
        </p:nvSpPr>
        <p:spPr>
          <a:xfrm>
            <a:off x="329683" y="1777978"/>
            <a:ext cx="4454606" cy="3958145"/>
          </a:xfrm>
        </p:spPr>
        <p:txBody>
          <a:bodyPr/>
          <a:lstStyle/>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cs typeface="Times New Roman" panose="02020603050405020304" pitchFamily="18" charset="0"/>
              </a:rPr>
              <a:t>High quality cabling</a:t>
            </a:r>
          </a:p>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cs typeface="Times New Roman" panose="02020603050405020304" pitchFamily="18" charset="0"/>
              </a:rPr>
              <a:t>Fast transfer rates</a:t>
            </a:r>
          </a:p>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cs typeface="Times New Roman" panose="02020603050405020304" pitchFamily="18" charset="0"/>
              </a:rPr>
              <a:t>Few errors</a:t>
            </a:r>
          </a:p>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cs typeface="Times New Roman" panose="02020603050405020304" pitchFamily="18" charset="0"/>
              </a:rPr>
              <a:t>Owned by the company</a:t>
            </a:r>
          </a:p>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cs typeface="Times New Roman" panose="02020603050405020304" pitchFamily="18" charset="0"/>
              </a:rPr>
              <a:t>Users share hardware and software</a:t>
            </a:r>
          </a:p>
          <a:p>
            <a:pPr marL="285750" indent="-285750" algn="l">
              <a:buFont typeface="Wingdings" panose="05000000000000000000" pitchFamily="2" charset="2"/>
              <a:buChar char="q"/>
            </a:pPr>
            <a:r>
              <a:rPr lang="en-US" i="0" u="none" strike="noStrike" baseline="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cs typeface="Times New Roman" panose="02020603050405020304" pitchFamily="18" charset="0"/>
              </a:rPr>
              <a:t>Internal communication via e-mail</a:t>
            </a:r>
            <a:endParaRPr lang="en-US" sz="2400" dirty="0">
              <a:ln w="0"/>
              <a:solidFill>
                <a:schemeClr val="tx1"/>
              </a:solidFill>
              <a:effectLst>
                <a:outerShdw blurRad="38100" dist="19050" dir="2700000" algn="tl" rotWithShape="0">
                  <a:schemeClr val="dk1">
                    <a:alpha val="40000"/>
                  </a:schemeClr>
                </a:outerShdw>
              </a:effectLst>
              <a:latin typeface="Bookman Old Style" panose="020506040505050202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21AB792-766F-4238-A496-E973D9963B3F}"/>
              </a:ext>
            </a:extLst>
          </p:cNvPr>
          <p:cNvPicPr>
            <a:picLocks noChangeAspect="1"/>
          </p:cNvPicPr>
          <p:nvPr/>
        </p:nvPicPr>
        <p:blipFill>
          <a:blip r:embed="rId5"/>
          <a:stretch>
            <a:fillRect/>
          </a:stretch>
        </p:blipFill>
        <p:spPr>
          <a:xfrm>
            <a:off x="5041979" y="2052404"/>
            <a:ext cx="4454606" cy="3057992"/>
          </a:xfrm>
          <a:prstGeom prst="rect">
            <a:avLst/>
          </a:prstGeom>
        </p:spPr>
      </p:pic>
    </p:spTree>
    <p:extLst>
      <p:ext uri="{BB962C8B-B14F-4D97-AF65-F5344CB8AC3E}">
        <p14:creationId xmlns:p14="http://schemas.microsoft.com/office/powerpoint/2010/main" val="231323486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3D float design</Template>
  <TotalTime>828</TotalTime>
  <Words>2452</Words>
  <Application>Microsoft Office PowerPoint</Application>
  <PresentationFormat>Widescreen</PresentationFormat>
  <Paragraphs>271</Paragraphs>
  <Slides>38</Slides>
  <Notes>16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Bookman Old Style</vt:lpstr>
      <vt:lpstr>Calibri</vt:lpstr>
      <vt:lpstr>Gill Sans MT</vt:lpstr>
      <vt:lpstr>Times New Roman</vt:lpstr>
      <vt:lpstr>Walbaum Display</vt:lpstr>
      <vt:lpstr>Wingdings</vt:lpstr>
      <vt:lpstr>Wingdings 2</vt:lpstr>
      <vt:lpstr>3DFloatVTI</vt:lpstr>
      <vt:lpstr>Network</vt:lpstr>
      <vt:lpstr>Objectives</vt:lpstr>
      <vt:lpstr>What is a network</vt:lpstr>
      <vt:lpstr>Advantages and Disadvantages  of Network</vt:lpstr>
      <vt:lpstr>PowerPoint Presentation</vt:lpstr>
      <vt:lpstr>PowerPoint Presentation</vt:lpstr>
      <vt:lpstr>Types of Network</vt:lpstr>
      <vt:lpstr>Watch the video and answer the question on the next slide</vt:lpstr>
      <vt:lpstr>Characteristics of a LAN</vt:lpstr>
      <vt:lpstr>Characteristics of a WAN</vt:lpstr>
      <vt:lpstr>Network Model</vt:lpstr>
      <vt:lpstr>Client Server Model</vt:lpstr>
      <vt:lpstr>What is a Server?</vt:lpstr>
      <vt:lpstr>Types of Servers?</vt:lpstr>
      <vt:lpstr>Peer-to-peer Network Operating Systems </vt:lpstr>
      <vt:lpstr>Features of P2P Architecture</vt:lpstr>
      <vt:lpstr>Advantages                 Disadvantages  </vt:lpstr>
      <vt:lpstr>How the Peer to Peer Network works?</vt:lpstr>
      <vt:lpstr>What is a Client?</vt:lpstr>
      <vt:lpstr>Types of Clients</vt:lpstr>
      <vt:lpstr>Advantages of thick clients</vt:lpstr>
      <vt:lpstr>Disadvantages of thick clients</vt:lpstr>
      <vt:lpstr>Comparison Thin and Thick Clients</vt:lpstr>
      <vt:lpstr>Comparison Thin and Thick Clients: Software</vt:lpstr>
      <vt:lpstr>Activity </vt:lpstr>
      <vt:lpstr>NETWORK TOPOLOGY</vt:lpstr>
      <vt:lpstr>Network Topologies</vt:lpstr>
      <vt:lpstr>Watch the video and note the salient points </vt:lpstr>
      <vt:lpstr>BUS</vt:lpstr>
      <vt:lpstr>BUS TOPOLOGY</vt:lpstr>
      <vt:lpstr>Star Topology</vt:lpstr>
      <vt:lpstr>Star topology</vt:lpstr>
      <vt:lpstr>Mesh Topology</vt:lpstr>
      <vt:lpstr>Mesh Topology</vt:lpstr>
      <vt:lpstr>Mesh Topology</vt:lpstr>
      <vt:lpstr>Hybrid Topology</vt:lpstr>
      <vt:lpstr>Hybrid Topology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dc:title>
  <dc:creator>Janet Sterling</dc:creator>
  <cp:lastModifiedBy>Janet Reid-Sterling</cp:lastModifiedBy>
  <cp:revision>55</cp:revision>
  <dcterms:created xsi:type="dcterms:W3CDTF">2021-03-11T09:19:58Z</dcterms:created>
  <dcterms:modified xsi:type="dcterms:W3CDTF">2023-09-11T10:28:08Z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